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8"/>
  </p:notesMasterIdLst>
  <p:sldIdLst>
    <p:sldId id="256" r:id="rId2"/>
    <p:sldId id="292" r:id="rId3"/>
    <p:sldId id="258" r:id="rId4"/>
    <p:sldId id="293" r:id="rId5"/>
    <p:sldId id="294" r:id="rId6"/>
    <p:sldId id="295" r:id="rId7"/>
    <p:sldId id="296" r:id="rId8"/>
    <p:sldId id="307" r:id="rId9"/>
    <p:sldId id="308" r:id="rId10"/>
    <p:sldId id="309" r:id="rId11"/>
    <p:sldId id="297" r:id="rId12"/>
    <p:sldId id="302" r:id="rId13"/>
    <p:sldId id="304" r:id="rId14"/>
    <p:sldId id="310" r:id="rId15"/>
    <p:sldId id="305" r:id="rId16"/>
    <p:sldId id="311" r:id="rId17"/>
    <p:sldId id="306" r:id="rId18"/>
    <p:sldId id="303" r:id="rId19"/>
    <p:sldId id="298" r:id="rId20"/>
    <p:sldId id="301" r:id="rId21"/>
    <p:sldId id="299" r:id="rId22"/>
    <p:sldId id="300" r:id="rId23"/>
    <p:sldId id="313" r:id="rId24"/>
    <p:sldId id="277" r:id="rId25"/>
    <p:sldId id="336" r:id="rId26"/>
    <p:sldId id="378" r:id="rId27"/>
    <p:sldId id="334" r:id="rId28"/>
    <p:sldId id="337" r:id="rId29"/>
    <p:sldId id="339" r:id="rId30"/>
    <p:sldId id="335" r:id="rId31"/>
    <p:sldId id="340" r:id="rId32"/>
    <p:sldId id="341" r:id="rId33"/>
    <p:sldId id="359" r:id="rId34"/>
    <p:sldId id="360" r:id="rId35"/>
    <p:sldId id="343" r:id="rId36"/>
    <p:sldId id="379" r:id="rId37"/>
    <p:sldId id="344" r:id="rId38"/>
    <p:sldId id="345" r:id="rId39"/>
    <p:sldId id="342" r:id="rId40"/>
    <p:sldId id="279" r:id="rId41"/>
    <p:sldId id="361" r:id="rId42"/>
    <p:sldId id="326" r:id="rId43"/>
    <p:sldId id="362" r:id="rId44"/>
    <p:sldId id="333" r:id="rId45"/>
    <p:sldId id="346" r:id="rId46"/>
    <p:sldId id="347" r:id="rId47"/>
    <p:sldId id="363" r:id="rId48"/>
    <p:sldId id="364" r:id="rId49"/>
    <p:sldId id="365" r:id="rId50"/>
    <p:sldId id="366" r:id="rId51"/>
    <p:sldId id="383" r:id="rId52"/>
    <p:sldId id="348" r:id="rId53"/>
    <p:sldId id="369" r:id="rId54"/>
    <p:sldId id="349" r:id="rId55"/>
    <p:sldId id="370" r:id="rId56"/>
    <p:sldId id="350" r:id="rId57"/>
    <p:sldId id="351" r:id="rId58"/>
    <p:sldId id="353" r:id="rId59"/>
    <p:sldId id="354" r:id="rId60"/>
    <p:sldId id="352" r:id="rId61"/>
    <p:sldId id="355" r:id="rId62"/>
    <p:sldId id="380" r:id="rId63"/>
    <p:sldId id="356" r:id="rId64"/>
    <p:sldId id="358" r:id="rId65"/>
    <p:sldId id="371" r:id="rId66"/>
    <p:sldId id="382" r:id="rId67"/>
    <p:sldId id="372" r:id="rId68"/>
    <p:sldId id="373" r:id="rId69"/>
    <p:sldId id="315" r:id="rId70"/>
    <p:sldId id="314" r:id="rId71"/>
    <p:sldId id="316" r:id="rId72"/>
    <p:sldId id="374" r:id="rId73"/>
    <p:sldId id="317" r:id="rId74"/>
    <p:sldId id="318" r:id="rId75"/>
    <p:sldId id="321" r:id="rId76"/>
    <p:sldId id="329" r:id="rId77"/>
    <p:sldId id="328" r:id="rId78"/>
    <p:sldId id="375" r:id="rId79"/>
    <p:sldId id="376" r:id="rId80"/>
    <p:sldId id="384" r:id="rId81"/>
    <p:sldId id="327" r:id="rId82"/>
    <p:sldId id="320" r:id="rId83"/>
    <p:sldId id="377" r:id="rId84"/>
    <p:sldId id="330" r:id="rId85"/>
    <p:sldId id="291" r:id="rId86"/>
    <p:sldId id="367"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8A682AD-78AC-F241-997F-4EBEC74BD04D}">
          <p14:sldIdLst>
            <p14:sldId id="256"/>
            <p14:sldId id="292"/>
          </p14:sldIdLst>
        </p14:section>
        <p14:section name="RNN Recap" id="{78C07211-B6B8-3147-A57E-CABBC967FE81}">
          <p14:sldIdLst>
            <p14:sldId id="258"/>
            <p14:sldId id="293"/>
            <p14:sldId id="294"/>
            <p14:sldId id="295"/>
            <p14:sldId id="296"/>
            <p14:sldId id="307"/>
            <p14:sldId id="308"/>
            <p14:sldId id="309"/>
            <p14:sldId id="297"/>
            <p14:sldId id="302"/>
            <p14:sldId id="304"/>
            <p14:sldId id="310"/>
            <p14:sldId id="305"/>
            <p14:sldId id="311"/>
            <p14:sldId id="306"/>
          </p14:sldIdLst>
        </p14:section>
        <p14:section name="Sequence Encoding" id="{53247065-B503-274A-BEDC-6AD66870D951}">
          <p14:sldIdLst>
            <p14:sldId id="303"/>
            <p14:sldId id="298"/>
            <p14:sldId id="301"/>
            <p14:sldId id="299"/>
            <p14:sldId id="300"/>
          </p14:sldIdLst>
        </p14:section>
        <p14:section name="Part 2: Language Modelling" id="{BF46B653-9753-E244-B873-889348EDC01A}">
          <p14:sldIdLst>
            <p14:sldId id="313"/>
            <p14:sldId id="277"/>
            <p14:sldId id="336"/>
            <p14:sldId id="378"/>
            <p14:sldId id="334"/>
            <p14:sldId id="337"/>
            <p14:sldId id="339"/>
            <p14:sldId id="335"/>
            <p14:sldId id="340"/>
            <p14:sldId id="341"/>
            <p14:sldId id="359"/>
            <p14:sldId id="360"/>
            <p14:sldId id="343"/>
            <p14:sldId id="379"/>
            <p14:sldId id="344"/>
            <p14:sldId id="345"/>
            <p14:sldId id="342"/>
            <p14:sldId id="279"/>
            <p14:sldId id="361"/>
            <p14:sldId id="326"/>
            <p14:sldId id="362"/>
            <p14:sldId id="333"/>
            <p14:sldId id="346"/>
            <p14:sldId id="347"/>
            <p14:sldId id="363"/>
            <p14:sldId id="364"/>
            <p14:sldId id="365"/>
            <p14:sldId id="366"/>
          </p14:sldIdLst>
        </p14:section>
        <p14:section name="Part3: Attention and Transformers" id="{305B02C0-1998-164F-B736-59AD6D385C34}">
          <p14:sldIdLst>
            <p14:sldId id="383"/>
            <p14:sldId id="348"/>
            <p14:sldId id="369"/>
            <p14:sldId id="349"/>
            <p14:sldId id="370"/>
            <p14:sldId id="350"/>
            <p14:sldId id="351"/>
            <p14:sldId id="353"/>
            <p14:sldId id="354"/>
            <p14:sldId id="352"/>
            <p14:sldId id="355"/>
            <p14:sldId id="380"/>
            <p14:sldId id="356"/>
            <p14:sldId id="358"/>
            <p14:sldId id="371"/>
            <p14:sldId id="382"/>
            <p14:sldId id="372"/>
            <p14:sldId id="373"/>
            <p14:sldId id="315"/>
            <p14:sldId id="314"/>
            <p14:sldId id="316"/>
            <p14:sldId id="374"/>
            <p14:sldId id="317"/>
            <p14:sldId id="318"/>
            <p14:sldId id="321"/>
            <p14:sldId id="329"/>
            <p14:sldId id="328"/>
            <p14:sldId id="375"/>
            <p14:sldId id="376"/>
            <p14:sldId id="384"/>
            <p14:sldId id="327"/>
            <p14:sldId id="320"/>
            <p14:sldId id="377"/>
            <p14:sldId id="330"/>
            <p14:sldId id="291"/>
            <p14:sldId id="36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14"/>
    <p:restoredTop sz="96018"/>
  </p:normalViewPr>
  <p:slideViewPr>
    <p:cSldViewPr snapToGrid="0">
      <p:cViewPr varScale="1">
        <p:scale>
          <a:sx n="102" d="100"/>
          <a:sy n="102" d="100"/>
        </p:scale>
        <p:origin x="216" y="352"/>
      </p:cViewPr>
      <p:guideLst/>
    </p:cSldViewPr>
  </p:slideViewPr>
  <p:notesTextViewPr>
    <p:cViewPr>
      <p:scale>
        <a:sx n="1" d="1"/>
        <a:sy n="1" d="1"/>
      </p:scale>
      <p:origin x="0" y="0"/>
    </p:cViewPr>
  </p:notesTextViewPr>
  <p:sorterViewPr>
    <p:cViewPr>
      <p:scale>
        <a:sx n="62" d="100"/>
        <a:sy n="62"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CC6710-69E3-5041-BD50-7CC6D9807685}" type="datetimeFigureOut">
              <a:rPr lang="en-US" smtClean="0"/>
              <a:t>3/15/23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7B62A8-0F70-DE40-9FD9-D686F8D8FB75}" type="slidenum">
              <a:rPr lang="en-US" smtClean="0"/>
              <a:t>‹#›</a:t>
            </a:fld>
            <a:endParaRPr lang="en-US"/>
          </a:p>
        </p:txBody>
      </p:sp>
    </p:spTree>
    <p:extLst>
      <p:ext uri="{BB962C8B-B14F-4D97-AF65-F5344CB8AC3E}">
        <p14:creationId xmlns:p14="http://schemas.microsoft.com/office/powerpoint/2010/main" val="1583891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transformer.huggingface.co/" TargetMode="External"/><Relationship Id="rId2" Type="http://schemas.openxmlformats.org/officeDocument/2006/relationships/slide" Target="../slides/slide81.xml"/><Relationship Id="rId1" Type="http://schemas.openxmlformats.org/officeDocument/2006/relationships/notesMaster" Target="../notesMasters/notesMaster1.xml"/><Relationship Id="rId4" Type="http://schemas.openxmlformats.org/officeDocument/2006/relationships/hyperlink" Target="https://talktotransformer.com/" TargetMode="Externa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transformer.huggingface.co/" TargetMode="External"/><Relationship Id="rId2" Type="http://schemas.openxmlformats.org/officeDocument/2006/relationships/slide" Target="../slides/slide82.xml"/><Relationship Id="rId1" Type="http://schemas.openxmlformats.org/officeDocument/2006/relationships/notesMaster" Target="../notesMasters/notesMaster1.xml"/><Relationship Id="rId4" Type="http://schemas.openxmlformats.org/officeDocument/2006/relationships/hyperlink" Target="https://talktotransformer.com/" TargetMode="Externa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transformer.huggingface.co/" TargetMode="External"/><Relationship Id="rId2" Type="http://schemas.openxmlformats.org/officeDocument/2006/relationships/slide" Target="../slides/slide83.xml"/><Relationship Id="rId1" Type="http://schemas.openxmlformats.org/officeDocument/2006/relationships/notesMaster" Target="../notesMasters/notesMaster1.xml"/><Relationship Id="rId4" Type="http://schemas.openxmlformats.org/officeDocument/2006/relationships/hyperlink" Target="https://talktotransformer.com/" TargetMode="Externa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8639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02670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127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73087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66486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9867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90372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8590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72154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50604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6022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Abstract:</a:t>
            </a:r>
            <a:endParaRPr lang="en-GB" dirty="0">
              <a:effectLst/>
            </a:endParaRPr>
          </a:p>
          <a:p>
            <a:r>
              <a:rPr lang="en-GB" sz="1200" kern="1200" dirty="0">
                <a:solidFill>
                  <a:schemeClr val="tx1"/>
                </a:solidFill>
                <a:effectLst/>
                <a:latin typeface="+mn-lt"/>
                <a:ea typeface="+mn-ea"/>
                <a:cs typeface="+mn-cs"/>
              </a:rPr>
              <a:t>Natural language is highly complex. A word may have different meanings depending on its context and subtle grammatical differences may utterly change the meaning of a sentence. Yet, in computing terms, language representation is often nothing more than a string of characters - a sequence of bytes - which are not able to express the rich and complex syntax and semantics of human languages.</a:t>
            </a:r>
            <a:endParaRPr lang="en-GB" dirty="0"/>
          </a:p>
          <a:p>
            <a:r>
              <a:rPr lang="en-GB" sz="1200" kern="1200" dirty="0">
                <a:solidFill>
                  <a:schemeClr val="tx1"/>
                </a:solidFill>
                <a:effectLst/>
                <a:latin typeface="+mn-lt"/>
                <a:ea typeface="+mn-ea"/>
                <a:cs typeface="+mn-cs"/>
              </a:rPr>
              <a:t>New Natural Language Processing (NLP) and Deep Learning techniques are able to generate representations of words, sentences or documents, which do capture their meaning. Word embedding’s, can model the similarity and relationship between words and sentences, and larger language models, such as BERT, ELMo and GP2, facilitate Natural Language Understanding (NLG) tasks and may even be used to generate text.</a:t>
            </a:r>
            <a:endParaRPr lang="en-GB" dirty="0"/>
          </a:p>
          <a:p>
            <a:r>
              <a:rPr lang="en-GB" sz="1200" kern="1200" dirty="0">
                <a:solidFill>
                  <a:schemeClr val="tx1"/>
                </a:solidFill>
                <a:effectLst/>
                <a:latin typeface="+mn-lt"/>
                <a:ea typeface="+mn-ea"/>
                <a:cs typeface="+mn-cs"/>
              </a:rPr>
              <a:t>We will explore how these techniques and deep learning architectures work and how they have been successfully applied to many classic NLP tasks such as language translation, question answering, text classification and language generation.</a:t>
            </a:r>
            <a:endParaRPr lang="en-GB" dirty="0"/>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2A44E-5EF8-426D-B752-DB10BFAF045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87667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3440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67073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86392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Open AI’s new language model!</a:t>
            </a:r>
          </a:p>
          <a:p>
            <a:endParaRPr lang="en-GB" b="0" dirty="0"/>
          </a:p>
          <a:p>
            <a:r>
              <a:rPr lang="en-GB" b="0" dirty="0"/>
              <a:t>Spell checking/predictive text</a:t>
            </a:r>
          </a:p>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1577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Open AI’s new language model!</a:t>
            </a:r>
          </a:p>
          <a:p>
            <a:endParaRPr lang="en-GB" b="0" dirty="0"/>
          </a:p>
          <a:p>
            <a:r>
              <a:rPr lang="en-GB" b="0" dirty="0"/>
              <a:t>Spell checking/predictive text</a:t>
            </a:r>
          </a:p>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9440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89022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3310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89842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31538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1974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41046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29971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82626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67019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10418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28362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49950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1533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24440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26319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9107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0360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12509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68949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71727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53737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26928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05426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93571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795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Sentiment Analysis</a:t>
            </a:r>
          </a:p>
          <a:p>
            <a:r>
              <a:rPr lang="en-GB" b="0" dirty="0"/>
              <a:t>Coreference Resolution (Anaphora)</a:t>
            </a:r>
          </a:p>
          <a:p>
            <a:r>
              <a:rPr lang="en-GB" b="0" dirty="0"/>
              <a:t>Named Entity Recognition</a:t>
            </a:r>
          </a:p>
          <a:p>
            <a:r>
              <a:rPr lang="en-GB" b="0" dirty="0"/>
              <a:t>Question Answering</a:t>
            </a:r>
          </a:p>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05329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0122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8363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53</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3440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32438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0273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30431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97908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42364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81509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52101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29066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3342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43351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0064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79476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61793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25951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01509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70</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583047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35591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03578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b="1" dirty="0"/>
              <a:t>Cannot generate language!</a:t>
            </a:r>
          </a:p>
          <a:p>
            <a:endParaRPr lang="en-GB" sz="1400" b="1" dirty="0"/>
          </a:p>
          <a:p>
            <a:r>
              <a:rPr lang="en-GB" sz="1400" b="1" dirty="0"/>
              <a:t>Throw away the ‘Decoder’.</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60246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dirty="0"/>
              <a:t>Cannot generate language!</a:t>
            </a:r>
          </a:p>
          <a:p>
            <a:endParaRPr lang="en-GB" sz="1200" b="1" dirty="0"/>
          </a:p>
          <a:p>
            <a:r>
              <a:rPr lang="en-GB" sz="1200" b="1" dirty="0"/>
              <a:t>Throw away the ‘Decoder’.</a:t>
            </a:r>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1935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062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961658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820600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336622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6486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91405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Write with a Transformer </a:t>
            </a:r>
            <a:r>
              <a:rPr lang="en-GB" dirty="0">
                <a:hlinkClick r:id="rId3"/>
              </a:rPr>
              <a:t>https://transformer.huggingface.co/</a:t>
            </a:r>
            <a:r>
              <a:rPr lang="en-GB" dirty="0"/>
              <a:t> </a:t>
            </a:r>
          </a:p>
          <a:p>
            <a:r>
              <a:rPr lang="en-GB" b="0" dirty="0"/>
              <a:t>Talk to a Transformer </a:t>
            </a:r>
            <a:r>
              <a:rPr lang="en-GB" dirty="0">
                <a:hlinkClick r:id="rId4"/>
              </a:rPr>
              <a:t>https://talktotransformer.com/</a:t>
            </a:r>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09936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Write with a Transformer </a:t>
            </a:r>
            <a:r>
              <a:rPr lang="en-GB" dirty="0">
                <a:hlinkClick r:id="rId3"/>
              </a:rPr>
              <a:t>https://transformer.huggingface.co/</a:t>
            </a:r>
            <a:r>
              <a:rPr lang="en-GB" dirty="0"/>
              <a:t> </a:t>
            </a:r>
          </a:p>
          <a:p>
            <a:r>
              <a:rPr lang="en-GB" b="0" dirty="0"/>
              <a:t>Talk to a Transformer </a:t>
            </a:r>
            <a:r>
              <a:rPr lang="en-GB" dirty="0">
                <a:hlinkClick r:id="rId4"/>
              </a:rPr>
              <a:t>https://talktotransformer.com/</a:t>
            </a:r>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95363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Write with a Transformer </a:t>
            </a:r>
            <a:r>
              <a:rPr lang="en-GB" dirty="0">
                <a:hlinkClick r:id="rId3"/>
              </a:rPr>
              <a:t>https://transformer.huggingface.co/</a:t>
            </a:r>
            <a:r>
              <a:rPr lang="en-GB" dirty="0"/>
              <a:t> </a:t>
            </a:r>
          </a:p>
          <a:p>
            <a:r>
              <a:rPr lang="en-GB" b="0" dirty="0"/>
              <a:t>Talk to a Transformer </a:t>
            </a:r>
            <a:r>
              <a:rPr lang="en-GB" dirty="0">
                <a:hlinkClick r:id="rId4"/>
              </a:rPr>
              <a:t>https://talktotransformer.com/</a:t>
            </a:r>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83</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96206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460515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85</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99638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619318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Sentiment Analysis</a:t>
            </a:r>
          </a:p>
          <a:p>
            <a:r>
              <a:rPr lang="en-GB" b="0" dirty="0"/>
              <a:t>Coreference Resolution (Anaphora)</a:t>
            </a:r>
          </a:p>
          <a:p>
            <a:r>
              <a:rPr lang="en-GB" b="0" dirty="0"/>
              <a:t>Named Entity Recognition</a:t>
            </a:r>
          </a:p>
          <a:p>
            <a:r>
              <a:rPr lang="en-GB" b="0" dirty="0"/>
              <a:t>Question Answering</a:t>
            </a:r>
          </a:p>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7157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6525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00D49-5AB4-3785-1AEB-9F598244ED4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E85610BF-DB0C-D426-4769-F6CA91C6A0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E7AED95-FA0A-83B0-9160-2BF3AA3878E6}"/>
              </a:ext>
            </a:extLst>
          </p:cNvPr>
          <p:cNvSpPr>
            <a:spLocks noGrp="1"/>
          </p:cNvSpPr>
          <p:nvPr>
            <p:ph type="dt" sz="half" idx="10"/>
          </p:nvPr>
        </p:nvSpPr>
        <p:spPr/>
        <p:txBody>
          <a:bodyPr/>
          <a:lstStyle/>
          <a:p>
            <a:fld id="{5A0372A1-C2DD-C447-B3E1-0125C9656196}" type="datetimeFigureOut">
              <a:rPr lang="en-US" smtClean="0"/>
              <a:t>3/15/23</a:t>
            </a:fld>
            <a:endParaRPr lang="en-US"/>
          </a:p>
        </p:txBody>
      </p:sp>
      <p:sp>
        <p:nvSpPr>
          <p:cNvPr id="5" name="Footer Placeholder 4">
            <a:extLst>
              <a:ext uri="{FF2B5EF4-FFF2-40B4-BE49-F238E27FC236}">
                <a16:creationId xmlns:a16="http://schemas.microsoft.com/office/drawing/2014/main" id="{C5433A50-FBF0-7890-0518-BDD9CD4971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A7B276-743C-89A8-25AE-7A11163D3AE9}"/>
              </a:ext>
            </a:extLst>
          </p:cNvPr>
          <p:cNvSpPr>
            <a:spLocks noGrp="1"/>
          </p:cNvSpPr>
          <p:nvPr>
            <p:ph type="sldNum" sz="quarter" idx="12"/>
          </p:nvPr>
        </p:nvSpPr>
        <p:spPr/>
        <p:txBody>
          <a:bodyPr/>
          <a:lstStyle/>
          <a:p>
            <a:fld id="{BF523341-606C-474F-861D-FC20BEA6F0D6}" type="slidenum">
              <a:rPr lang="en-US" smtClean="0"/>
              <a:t>‹#›</a:t>
            </a:fld>
            <a:endParaRPr lang="en-US"/>
          </a:p>
        </p:txBody>
      </p:sp>
    </p:spTree>
    <p:extLst>
      <p:ext uri="{BB962C8B-B14F-4D97-AF65-F5344CB8AC3E}">
        <p14:creationId xmlns:p14="http://schemas.microsoft.com/office/powerpoint/2010/main" val="3399836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97A8E-3008-9A7E-9FD9-8C15DCFCF4A6}"/>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84C0AB8-8F52-0AA7-0E96-E3BCDCC8ED5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57B4E1B-AC71-A4D1-20BA-F11140349E20}"/>
              </a:ext>
            </a:extLst>
          </p:cNvPr>
          <p:cNvSpPr>
            <a:spLocks noGrp="1"/>
          </p:cNvSpPr>
          <p:nvPr>
            <p:ph type="dt" sz="half" idx="10"/>
          </p:nvPr>
        </p:nvSpPr>
        <p:spPr/>
        <p:txBody>
          <a:bodyPr/>
          <a:lstStyle/>
          <a:p>
            <a:fld id="{5A0372A1-C2DD-C447-B3E1-0125C9656196}" type="datetimeFigureOut">
              <a:rPr lang="en-US" smtClean="0"/>
              <a:t>3/15/23</a:t>
            </a:fld>
            <a:endParaRPr lang="en-US"/>
          </a:p>
        </p:txBody>
      </p:sp>
      <p:sp>
        <p:nvSpPr>
          <p:cNvPr id="5" name="Footer Placeholder 4">
            <a:extLst>
              <a:ext uri="{FF2B5EF4-FFF2-40B4-BE49-F238E27FC236}">
                <a16:creationId xmlns:a16="http://schemas.microsoft.com/office/drawing/2014/main" id="{499262C0-BF03-7E13-85D3-9578BC91A8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B1951E-26AD-88D3-F706-7D7EC7A2D148}"/>
              </a:ext>
            </a:extLst>
          </p:cNvPr>
          <p:cNvSpPr>
            <a:spLocks noGrp="1"/>
          </p:cNvSpPr>
          <p:nvPr>
            <p:ph type="sldNum" sz="quarter" idx="12"/>
          </p:nvPr>
        </p:nvSpPr>
        <p:spPr/>
        <p:txBody>
          <a:bodyPr/>
          <a:lstStyle/>
          <a:p>
            <a:fld id="{BF523341-606C-474F-861D-FC20BEA6F0D6}" type="slidenum">
              <a:rPr lang="en-US" smtClean="0"/>
              <a:t>‹#›</a:t>
            </a:fld>
            <a:endParaRPr lang="en-US"/>
          </a:p>
        </p:txBody>
      </p:sp>
    </p:spTree>
    <p:extLst>
      <p:ext uri="{BB962C8B-B14F-4D97-AF65-F5344CB8AC3E}">
        <p14:creationId xmlns:p14="http://schemas.microsoft.com/office/powerpoint/2010/main" val="1620058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DAA3A9-F0B2-DD8B-3FEC-C6CA402EB91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762AFAD-3482-FD9E-6330-FEFD65FFC03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972BB50-9B0F-3151-4C95-CD178692DBC2}"/>
              </a:ext>
            </a:extLst>
          </p:cNvPr>
          <p:cNvSpPr>
            <a:spLocks noGrp="1"/>
          </p:cNvSpPr>
          <p:nvPr>
            <p:ph type="dt" sz="half" idx="10"/>
          </p:nvPr>
        </p:nvSpPr>
        <p:spPr/>
        <p:txBody>
          <a:bodyPr/>
          <a:lstStyle/>
          <a:p>
            <a:fld id="{5A0372A1-C2DD-C447-B3E1-0125C9656196}" type="datetimeFigureOut">
              <a:rPr lang="en-US" smtClean="0"/>
              <a:t>3/15/23</a:t>
            </a:fld>
            <a:endParaRPr lang="en-US"/>
          </a:p>
        </p:txBody>
      </p:sp>
      <p:sp>
        <p:nvSpPr>
          <p:cNvPr id="5" name="Footer Placeholder 4">
            <a:extLst>
              <a:ext uri="{FF2B5EF4-FFF2-40B4-BE49-F238E27FC236}">
                <a16:creationId xmlns:a16="http://schemas.microsoft.com/office/drawing/2014/main" id="{B942AF88-B1EC-1B73-31B7-85938FF48A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35D29-3E97-4DEC-7981-8B74B7FA0B5F}"/>
              </a:ext>
            </a:extLst>
          </p:cNvPr>
          <p:cNvSpPr>
            <a:spLocks noGrp="1"/>
          </p:cNvSpPr>
          <p:nvPr>
            <p:ph type="sldNum" sz="quarter" idx="12"/>
          </p:nvPr>
        </p:nvSpPr>
        <p:spPr/>
        <p:txBody>
          <a:bodyPr/>
          <a:lstStyle/>
          <a:p>
            <a:fld id="{BF523341-606C-474F-861D-FC20BEA6F0D6}" type="slidenum">
              <a:rPr lang="en-US" smtClean="0"/>
              <a:t>‹#›</a:t>
            </a:fld>
            <a:endParaRPr lang="en-US"/>
          </a:p>
        </p:txBody>
      </p:sp>
    </p:spTree>
    <p:extLst>
      <p:ext uri="{BB962C8B-B14F-4D97-AF65-F5344CB8AC3E}">
        <p14:creationId xmlns:p14="http://schemas.microsoft.com/office/powerpoint/2010/main" val="2784461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7B606-531D-143B-B99B-1127D3FCB4E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DA2484A-3232-74D1-2D9C-5ABF50467D1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78835A9-7193-8580-33E3-9F89C20D9D0A}"/>
              </a:ext>
            </a:extLst>
          </p:cNvPr>
          <p:cNvSpPr>
            <a:spLocks noGrp="1"/>
          </p:cNvSpPr>
          <p:nvPr>
            <p:ph type="dt" sz="half" idx="10"/>
          </p:nvPr>
        </p:nvSpPr>
        <p:spPr/>
        <p:txBody>
          <a:bodyPr/>
          <a:lstStyle/>
          <a:p>
            <a:fld id="{5A0372A1-C2DD-C447-B3E1-0125C9656196}" type="datetimeFigureOut">
              <a:rPr lang="en-US" smtClean="0"/>
              <a:t>3/15/23</a:t>
            </a:fld>
            <a:endParaRPr lang="en-US"/>
          </a:p>
        </p:txBody>
      </p:sp>
      <p:sp>
        <p:nvSpPr>
          <p:cNvPr id="5" name="Footer Placeholder 4">
            <a:extLst>
              <a:ext uri="{FF2B5EF4-FFF2-40B4-BE49-F238E27FC236}">
                <a16:creationId xmlns:a16="http://schemas.microsoft.com/office/drawing/2014/main" id="{7DF9F37C-897D-BFC1-0A76-4D6ED1B6C6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40B3DD-1FCB-255E-994B-4F506689F691}"/>
              </a:ext>
            </a:extLst>
          </p:cNvPr>
          <p:cNvSpPr>
            <a:spLocks noGrp="1"/>
          </p:cNvSpPr>
          <p:nvPr>
            <p:ph type="sldNum" sz="quarter" idx="12"/>
          </p:nvPr>
        </p:nvSpPr>
        <p:spPr/>
        <p:txBody>
          <a:bodyPr/>
          <a:lstStyle/>
          <a:p>
            <a:fld id="{BF523341-606C-474F-861D-FC20BEA6F0D6}" type="slidenum">
              <a:rPr lang="en-US" smtClean="0"/>
              <a:t>‹#›</a:t>
            </a:fld>
            <a:endParaRPr lang="en-US"/>
          </a:p>
        </p:txBody>
      </p:sp>
    </p:spTree>
    <p:extLst>
      <p:ext uri="{BB962C8B-B14F-4D97-AF65-F5344CB8AC3E}">
        <p14:creationId xmlns:p14="http://schemas.microsoft.com/office/powerpoint/2010/main" val="2903214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49F0E-615F-1497-E42F-1D2B2012893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AFBDCCED-E9A7-FE3A-C5DF-43158310E9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32F915B-C4EF-AFE2-7F32-EF61A1259889}"/>
              </a:ext>
            </a:extLst>
          </p:cNvPr>
          <p:cNvSpPr>
            <a:spLocks noGrp="1"/>
          </p:cNvSpPr>
          <p:nvPr>
            <p:ph type="dt" sz="half" idx="10"/>
          </p:nvPr>
        </p:nvSpPr>
        <p:spPr/>
        <p:txBody>
          <a:bodyPr/>
          <a:lstStyle/>
          <a:p>
            <a:fld id="{5A0372A1-C2DD-C447-B3E1-0125C9656196}" type="datetimeFigureOut">
              <a:rPr lang="en-US" smtClean="0"/>
              <a:t>3/15/23</a:t>
            </a:fld>
            <a:endParaRPr lang="en-US"/>
          </a:p>
        </p:txBody>
      </p:sp>
      <p:sp>
        <p:nvSpPr>
          <p:cNvPr id="5" name="Footer Placeholder 4">
            <a:extLst>
              <a:ext uri="{FF2B5EF4-FFF2-40B4-BE49-F238E27FC236}">
                <a16:creationId xmlns:a16="http://schemas.microsoft.com/office/drawing/2014/main" id="{A29A2F8F-49F3-733C-CCDE-367F891880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BE1EAB-0141-320B-19F5-49F668412815}"/>
              </a:ext>
            </a:extLst>
          </p:cNvPr>
          <p:cNvSpPr>
            <a:spLocks noGrp="1"/>
          </p:cNvSpPr>
          <p:nvPr>
            <p:ph type="sldNum" sz="quarter" idx="12"/>
          </p:nvPr>
        </p:nvSpPr>
        <p:spPr/>
        <p:txBody>
          <a:bodyPr/>
          <a:lstStyle/>
          <a:p>
            <a:fld id="{BF523341-606C-474F-861D-FC20BEA6F0D6}" type="slidenum">
              <a:rPr lang="en-US" smtClean="0"/>
              <a:t>‹#›</a:t>
            </a:fld>
            <a:endParaRPr lang="en-US"/>
          </a:p>
        </p:txBody>
      </p:sp>
    </p:spTree>
    <p:extLst>
      <p:ext uri="{BB962C8B-B14F-4D97-AF65-F5344CB8AC3E}">
        <p14:creationId xmlns:p14="http://schemas.microsoft.com/office/powerpoint/2010/main" val="1010951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1C92C-B2C2-D75C-368A-9DF279DDEAC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6EEE522-AF69-ADE4-C02B-2CAFA8C41F5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1D083573-3182-8F5C-2B68-B091891ACD1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812AE2C-75A4-31A0-D81A-07326CF9E585}"/>
              </a:ext>
            </a:extLst>
          </p:cNvPr>
          <p:cNvSpPr>
            <a:spLocks noGrp="1"/>
          </p:cNvSpPr>
          <p:nvPr>
            <p:ph type="dt" sz="half" idx="10"/>
          </p:nvPr>
        </p:nvSpPr>
        <p:spPr/>
        <p:txBody>
          <a:bodyPr/>
          <a:lstStyle/>
          <a:p>
            <a:fld id="{5A0372A1-C2DD-C447-B3E1-0125C9656196}" type="datetimeFigureOut">
              <a:rPr lang="en-US" smtClean="0"/>
              <a:t>3/15/23</a:t>
            </a:fld>
            <a:endParaRPr lang="en-US"/>
          </a:p>
        </p:txBody>
      </p:sp>
      <p:sp>
        <p:nvSpPr>
          <p:cNvPr id="6" name="Footer Placeholder 5">
            <a:extLst>
              <a:ext uri="{FF2B5EF4-FFF2-40B4-BE49-F238E27FC236}">
                <a16:creationId xmlns:a16="http://schemas.microsoft.com/office/drawing/2014/main" id="{B7FADA1F-8216-D6A1-EA5C-A0AB35A101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A428EE-6784-7321-CA05-83553B613A4E}"/>
              </a:ext>
            </a:extLst>
          </p:cNvPr>
          <p:cNvSpPr>
            <a:spLocks noGrp="1"/>
          </p:cNvSpPr>
          <p:nvPr>
            <p:ph type="sldNum" sz="quarter" idx="12"/>
          </p:nvPr>
        </p:nvSpPr>
        <p:spPr/>
        <p:txBody>
          <a:bodyPr/>
          <a:lstStyle/>
          <a:p>
            <a:fld id="{BF523341-606C-474F-861D-FC20BEA6F0D6}" type="slidenum">
              <a:rPr lang="en-US" smtClean="0"/>
              <a:t>‹#›</a:t>
            </a:fld>
            <a:endParaRPr lang="en-US"/>
          </a:p>
        </p:txBody>
      </p:sp>
    </p:spTree>
    <p:extLst>
      <p:ext uri="{BB962C8B-B14F-4D97-AF65-F5344CB8AC3E}">
        <p14:creationId xmlns:p14="http://schemas.microsoft.com/office/powerpoint/2010/main" val="30076800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FE85B-487F-9816-BCD0-C05920AA8D7B}"/>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9490FAE-402A-0A4E-FB5C-2C2EA8048E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4FA9AD9-AC5C-E3AE-DAC7-9213A257801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6647AA7-F6D2-09BC-6BA0-7CD6589C3F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DACC242-B6D7-8652-C9E1-4A328F3D0BF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BD1B087A-6981-A621-472F-BBC57D4DCD19}"/>
              </a:ext>
            </a:extLst>
          </p:cNvPr>
          <p:cNvSpPr>
            <a:spLocks noGrp="1"/>
          </p:cNvSpPr>
          <p:nvPr>
            <p:ph type="dt" sz="half" idx="10"/>
          </p:nvPr>
        </p:nvSpPr>
        <p:spPr/>
        <p:txBody>
          <a:bodyPr/>
          <a:lstStyle/>
          <a:p>
            <a:fld id="{5A0372A1-C2DD-C447-B3E1-0125C9656196}" type="datetimeFigureOut">
              <a:rPr lang="en-US" smtClean="0"/>
              <a:t>3/15/23</a:t>
            </a:fld>
            <a:endParaRPr lang="en-US"/>
          </a:p>
        </p:txBody>
      </p:sp>
      <p:sp>
        <p:nvSpPr>
          <p:cNvPr id="8" name="Footer Placeholder 7">
            <a:extLst>
              <a:ext uri="{FF2B5EF4-FFF2-40B4-BE49-F238E27FC236}">
                <a16:creationId xmlns:a16="http://schemas.microsoft.com/office/drawing/2014/main" id="{E1617A2D-407F-C6E4-9306-BB4DFC3BE74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166A5A9-8E68-C336-75E4-87D3E6097A86}"/>
              </a:ext>
            </a:extLst>
          </p:cNvPr>
          <p:cNvSpPr>
            <a:spLocks noGrp="1"/>
          </p:cNvSpPr>
          <p:nvPr>
            <p:ph type="sldNum" sz="quarter" idx="12"/>
          </p:nvPr>
        </p:nvSpPr>
        <p:spPr/>
        <p:txBody>
          <a:bodyPr/>
          <a:lstStyle/>
          <a:p>
            <a:fld id="{BF523341-606C-474F-861D-FC20BEA6F0D6}" type="slidenum">
              <a:rPr lang="en-US" smtClean="0"/>
              <a:t>‹#›</a:t>
            </a:fld>
            <a:endParaRPr lang="en-US"/>
          </a:p>
        </p:txBody>
      </p:sp>
    </p:spTree>
    <p:extLst>
      <p:ext uri="{BB962C8B-B14F-4D97-AF65-F5344CB8AC3E}">
        <p14:creationId xmlns:p14="http://schemas.microsoft.com/office/powerpoint/2010/main" val="2297042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58148-1AFB-F5B9-43E4-EA41BA01DEE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8746E2DA-4823-FF1C-E29E-0E4D32729AA3}"/>
              </a:ext>
            </a:extLst>
          </p:cNvPr>
          <p:cNvSpPr>
            <a:spLocks noGrp="1"/>
          </p:cNvSpPr>
          <p:nvPr>
            <p:ph type="dt" sz="half" idx="10"/>
          </p:nvPr>
        </p:nvSpPr>
        <p:spPr/>
        <p:txBody>
          <a:bodyPr/>
          <a:lstStyle/>
          <a:p>
            <a:fld id="{5A0372A1-C2DD-C447-B3E1-0125C9656196}" type="datetimeFigureOut">
              <a:rPr lang="en-US" smtClean="0"/>
              <a:t>3/15/23</a:t>
            </a:fld>
            <a:endParaRPr lang="en-US"/>
          </a:p>
        </p:txBody>
      </p:sp>
      <p:sp>
        <p:nvSpPr>
          <p:cNvPr id="4" name="Footer Placeholder 3">
            <a:extLst>
              <a:ext uri="{FF2B5EF4-FFF2-40B4-BE49-F238E27FC236}">
                <a16:creationId xmlns:a16="http://schemas.microsoft.com/office/drawing/2014/main" id="{CD7BD6A4-2F23-A32D-C6D8-5E161546176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9426F6-3E76-2A90-BB9D-341C689E5449}"/>
              </a:ext>
            </a:extLst>
          </p:cNvPr>
          <p:cNvSpPr>
            <a:spLocks noGrp="1"/>
          </p:cNvSpPr>
          <p:nvPr>
            <p:ph type="sldNum" sz="quarter" idx="12"/>
          </p:nvPr>
        </p:nvSpPr>
        <p:spPr/>
        <p:txBody>
          <a:bodyPr/>
          <a:lstStyle/>
          <a:p>
            <a:fld id="{BF523341-606C-474F-861D-FC20BEA6F0D6}" type="slidenum">
              <a:rPr lang="en-US" smtClean="0"/>
              <a:t>‹#›</a:t>
            </a:fld>
            <a:endParaRPr lang="en-US"/>
          </a:p>
        </p:txBody>
      </p:sp>
    </p:spTree>
    <p:extLst>
      <p:ext uri="{BB962C8B-B14F-4D97-AF65-F5344CB8AC3E}">
        <p14:creationId xmlns:p14="http://schemas.microsoft.com/office/powerpoint/2010/main" val="3777914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66D2D2-9F7C-4569-F369-40FF6FCF6360}"/>
              </a:ext>
            </a:extLst>
          </p:cNvPr>
          <p:cNvSpPr>
            <a:spLocks noGrp="1"/>
          </p:cNvSpPr>
          <p:nvPr>
            <p:ph type="dt" sz="half" idx="10"/>
          </p:nvPr>
        </p:nvSpPr>
        <p:spPr/>
        <p:txBody>
          <a:bodyPr/>
          <a:lstStyle/>
          <a:p>
            <a:fld id="{5A0372A1-C2DD-C447-B3E1-0125C9656196}" type="datetimeFigureOut">
              <a:rPr lang="en-US" smtClean="0"/>
              <a:t>3/15/23</a:t>
            </a:fld>
            <a:endParaRPr lang="en-US"/>
          </a:p>
        </p:txBody>
      </p:sp>
      <p:sp>
        <p:nvSpPr>
          <p:cNvPr id="3" name="Footer Placeholder 2">
            <a:extLst>
              <a:ext uri="{FF2B5EF4-FFF2-40B4-BE49-F238E27FC236}">
                <a16:creationId xmlns:a16="http://schemas.microsoft.com/office/drawing/2014/main" id="{A1AFA7B2-B19E-3A74-0E62-6577203B6AD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2ED2B55-84EA-007F-86E3-BCD51BF51391}"/>
              </a:ext>
            </a:extLst>
          </p:cNvPr>
          <p:cNvSpPr>
            <a:spLocks noGrp="1"/>
          </p:cNvSpPr>
          <p:nvPr>
            <p:ph type="sldNum" sz="quarter" idx="12"/>
          </p:nvPr>
        </p:nvSpPr>
        <p:spPr/>
        <p:txBody>
          <a:bodyPr/>
          <a:lstStyle/>
          <a:p>
            <a:fld id="{BF523341-606C-474F-861D-FC20BEA6F0D6}" type="slidenum">
              <a:rPr lang="en-US" smtClean="0"/>
              <a:t>‹#›</a:t>
            </a:fld>
            <a:endParaRPr lang="en-US"/>
          </a:p>
        </p:txBody>
      </p:sp>
    </p:spTree>
    <p:extLst>
      <p:ext uri="{BB962C8B-B14F-4D97-AF65-F5344CB8AC3E}">
        <p14:creationId xmlns:p14="http://schemas.microsoft.com/office/powerpoint/2010/main" val="2053690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27334-3D17-C9FE-19F6-99C0D81C172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012FB2C-FF64-87CC-CF41-33E67D7B63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388E9415-9653-AE2E-C8FF-CEBE6BCB11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950E576-4ED5-4894-CF2C-2655A0BA1888}"/>
              </a:ext>
            </a:extLst>
          </p:cNvPr>
          <p:cNvSpPr>
            <a:spLocks noGrp="1"/>
          </p:cNvSpPr>
          <p:nvPr>
            <p:ph type="dt" sz="half" idx="10"/>
          </p:nvPr>
        </p:nvSpPr>
        <p:spPr/>
        <p:txBody>
          <a:bodyPr/>
          <a:lstStyle/>
          <a:p>
            <a:fld id="{5A0372A1-C2DD-C447-B3E1-0125C9656196}" type="datetimeFigureOut">
              <a:rPr lang="en-US" smtClean="0"/>
              <a:t>3/15/23</a:t>
            </a:fld>
            <a:endParaRPr lang="en-US"/>
          </a:p>
        </p:txBody>
      </p:sp>
      <p:sp>
        <p:nvSpPr>
          <p:cNvPr id="6" name="Footer Placeholder 5">
            <a:extLst>
              <a:ext uri="{FF2B5EF4-FFF2-40B4-BE49-F238E27FC236}">
                <a16:creationId xmlns:a16="http://schemas.microsoft.com/office/drawing/2014/main" id="{88982810-136B-1630-4BDB-1FAD73D26A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C6AB7E-6324-B0AD-B729-9B57B8CE2E96}"/>
              </a:ext>
            </a:extLst>
          </p:cNvPr>
          <p:cNvSpPr>
            <a:spLocks noGrp="1"/>
          </p:cNvSpPr>
          <p:nvPr>
            <p:ph type="sldNum" sz="quarter" idx="12"/>
          </p:nvPr>
        </p:nvSpPr>
        <p:spPr/>
        <p:txBody>
          <a:bodyPr/>
          <a:lstStyle/>
          <a:p>
            <a:fld id="{BF523341-606C-474F-861D-FC20BEA6F0D6}" type="slidenum">
              <a:rPr lang="en-US" smtClean="0"/>
              <a:t>‹#›</a:t>
            </a:fld>
            <a:endParaRPr lang="en-US"/>
          </a:p>
        </p:txBody>
      </p:sp>
    </p:spTree>
    <p:extLst>
      <p:ext uri="{BB962C8B-B14F-4D97-AF65-F5344CB8AC3E}">
        <p14:creationId xmlns:p14="http://schemas.microsoft.com/office/powerpoint/2010/main" val="701133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7CF05-51D2-54AA-6117-1757A1457E7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C932AF3-1D7C-E295-1912-191F45E3D0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7F2EF5A-AA5B-10FE-E1D7-727C97F02C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F381206-7518-938C-19A4-F73F4ED34313}"/>
              </a:ext>
            </a:extLst>
          </p:cNvPr>
          <p:cNvSpPr>
            <a:spLocks noGrp="1"/>
          </p:cNvSpPr>
          <p:nvPr>
            <p:ph type="dt" sz="half" idx="10"/>
          </p:nvPr>
        </p:nvSpPr>
        <p:spPr/>
        <p:txBody>
          <a:bodyPr/>
          <a:lstStyle/>
          <a:p>
            <a:fld id="{5A0372A1-C2DD-C447-B3E1-0125C9656196}" type="datetimeFigureOut">
              <a:rPr lang="en-US" smtClean="0"/>
              <a:t>3/15/23</a:t>
            </a:fld>
            <a:endParaRPr lang="en-US"/>
          </a:p>
        </p:txBody>
      </p:sp>
      <p:sp>
        <p:nvSpPr>
          <p:cNvPr id="6" name="Footer Placeholder 5">
            <a:extLst>
              <a:ext uri="{FF2B5EF4-FFF2-40B4-BE49-F238E27FC236}">
                <a16:creationId xmlns:a16="http://schemas.microsoft.com/office/drawing/2014/main" id="{8370A0C3-8B73-5E5A-6BE9-CFFF8C5056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612401-2F71-1A35-F006-71C789965526}"/>
              </a:ext>
            </a:extLst>
          </p:cNvPr>
          <p:cNvSpPr>
            <a:spLocks noGrp="1"/>
          </p:cNvSpPr>
          <p:nvPr>
            <p:ph type="sldNum" sz="quarter" idx="12"/>
          </p:nvPr>
        </p:nvSpPr>
        <p:spPr/>
        <p:txBody>
          <a:bodyPr/>
          <a:lstStyle/>
          <a:p>
            <a:fld id="{BF523341-606C-474F-861D-FC20BEA6F0D6}" type="slidenum">
              <a:rPr lang="en-US" smtClean="0"/>
              <a:t>‹#›</a:t>
            </a:fld>
            <a:endParaRPr lang="en-US"/>
          </a:p>
        </p:txBody>
      </p:sp>
    </p:spTree>
    <p:extLst>
      <p:ext uri="{BB962C8B-B14F-4D97-AF65-F5344CB8AC3E}">
        <p14:creationId xmlns:p14="http://schemas.microsoft.com/office/powerpoint/2010/main" val="2378672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ACED03-C68D-174C-0BD7-D704D3954C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B144211-0551-FAD7-AD5C-D7DC9BE2A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C3F1603-03C4-67AD-3566-7B8FB8E433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0372A1-C2DD-C447-B3E1-0125C9656196}" type="datetimeFigureOut">
              <a:rPr lang="en-US" smtClean="0"/>
              <a:t>3/15/23</a:t>
            </a:fld>
            <a:endParaRPr lang="en-US"/>
          </a:p>
        </p:txBody>
      </p:sp>
      <p:sp>
        <p:nvSpPr>
          <p:cNvPr id="5" name="Footer Placeholder 4">
            <a:extLst>
              <a:ext uri="{FF2B5EF4-FFF2-40B4-BE49-F238E27FC236}">
                <a16:creationId xmlns:a16="http://schemas.microsoft.com/office/drawing/2014/main" id="{97930C52-DE2E-B94B-84FF-987C38C75F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5384D46-CBFE-9CE5-86BF-5B8313DFBF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523341-606C-474F-861D-FC20BEA6F0D6}" type="slidenum">
              <a:rPr lang="en-US" smtClean="0"/>
              <a:t>‹#›</a:t>
            </a:fld>
            <a:endParaRPr lang="en-US"/>
          </a:p>
        </p:txBody>
      </p:sp>
    </p:spTree>
    <p:extLst>
      <p:ext uri="{BB962C8B-B14F-4D97-AF65-F5344CB8AC3E}">
        <p14:creationId xmlns:p14="http://schemas.microsoft.com/office/powerpoint/2010/main" val="6495766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8.png"/><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NUL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Layout" Target="../slideLayouts/slideLayout2.xml"/><Relationship Id="rId1" Type="http://schemas.openxmlformats.org/officeDocument/2006/relationships/video" Target="https://www.youtube.com/embed/0d6yIquOKQ0?feature=oembed"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NULL"/></Relationships>
</file>

<file path=ppt/slides/_rels/slide2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NUL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s://lukesalamone.github.io/posts/what-is-temperature/#:~:text=Temperature%20is%20a%20parameter%20used,to%20play%20with%20it%20yourself" TargetMode="External"/><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hyperlink" Target="https://lukesalamone.github.io/posts/what-is-temperature/#:~:text=Temperature%20is%20a%20parameter%20used,to%20play%20with%20it%20yourself" TargetMode="External"/><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hyperlink" Target="https://www.width.ai/post/what-is-beam-search"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karpathy.github.io/2015/05/21/rnn-effectiveness/" TargetMode="External"/><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37.jpeg"/><Relationship Id="rId4" Type="http://schemas.openxmlformats.org/officeDocument/2006/relationships/hyperlink" Target="https://openreview.net/forum?id=SyxQ_TEFwS"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www.aidungeon.io/" TargetMode="External"/><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hyperlink" Target="https://www.aiagainsthumanity.app/" TargetMode="External"/><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3" Type="http://schemas.openxmlformats.org/officeDocument/2006/relationships/hyperlink" Target="http://www.thisworddoesnotexist.com/" TargetMode="External"/><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hyperlink" Target="https://vole.wtf/this-mp-does-not-exist/"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NUL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slideLayout" Target="../slideLayouts/slideLayout2.xml"/><Relationship Id="rId1" Type="http://schemas.openxmlformats.org/officeDocument/2006/relationships/video" Target="https://www.youtube.com/embed/KN3ZL65Dze0?feature=oembed"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68.xml.rels><?xml version="1.0" encoding="UTF-8" standalone="yes"?>
<Relationships xmlns="http://schemas.openxmlformats.org/package/2006/relationships"><Relationship Id="rId3" Type="http://schemas.openxmlformats.org/officeDocument/2006/relationships/hyperlink" Target="https://jalammar.github.io/illustrated-transformer/" TargetMode="External"/><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69.xml.rels><?xml version="1.0" encoding="UTF-8" standalone="yes"?>
<Relationships xmlns="http://schemas.openxmlformats.org/package/2006/relationships"><Relationship Id="rId3" Type="http://schemas.openxmlformats.org/officeDocument/2006/relationships/hyperlink" Target="https://jalammar.github.io/illustrated-transformer/" TargetMode="External"/><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53.gif"/></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hyperlink" Target="https://jalammar.github.io/illustrated-transformer/" TargetMode="External"/><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71.xml.rels><?xml version="1.0" encoding="UTF-8" standalone="yes"?>
<Relationships xmlns="http://schemas.openxmlformats.org/package/2006/relationships"><Relationship Id="rId3" Type="http://schemas.openxmlformats.org/officeDocument/2006/relationships/hyperlink" Target="https://jalammar.github.io/illustrated-transformer/" TargetMode="External"/><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hyperlink" Target="https://rajpurkar.github.io/SQuAD-explorer/" TargetMode="External"/><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hyperlink" Target="https://gluebenchmark.com/" TargetMode="External"/><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hyperlink" Target="https://jalammar.github.io/how-gpt3-works-visualizations-animations/" TargetMode="External"/><Relationship Id="rId2" Type="http://schemas.openxmlformats.org/officeDocument/2006/relationships/notesSlide" Target="../notesSlides/notesSlide74.xml"/><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60.PNG"/></Relationships>
</file>

<file path=ppt/slides/_rels/slide8.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8.png"/><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hyperlink" Target="https://talktotransformer.com/" TargetMode="External"/><Relationship Id="rId5" Type="http://schemas.openxmlformats.org/officeDocument/2006/relationships/hyperlink" Target="https://transformer.huggingface.co/" TargetMode="External"/><Relationship Id="rId4" Type="http://schemas.openxmlformats.org/officeDocument/2006/relationships/image" Target="../media/image63.png"/></Relationships>
</file>

<file path=ppt/slides/_rels/slide8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hyperlink" Target="https://medium.com/huggingface/distilbert-8cf3380435b5" TargetMode="External"/><Relationship Id="rId7" Type="http://schemas.openxmlformats.org/officeDocument/2006/relationships/image" Target="../media/image65.png"/><Relationship Id="rId2" Type="http://schemas.openxmlformats.org/officeDocument/2006/relationships/notesSlide" Target="../notesSlides/notesSlide76.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hyperlink" Target="https://talktotransformer.com/" TargetMode="External"/><Relationship Id="rId4" Type="http://schemas.openxmlformats.org/officeDocument/2006/relationships/hyperlink" Target="https://transformer.huggingface.co/"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77.xml"/><Relationship Id="rId1" Type="http://schemas.openxmlformats.org/officeDocument/2006/relationships/slideLayout" Target="../slideLayouts/slideLayout1.xml"/><Relationship Id="rId6" Type="http://schemas.openxmlformats.org/officeDocument/2006/relationships/hyperlink" Target="https://talktotransformer.com/" TargetMode="External"/><Relationship Id="rId5" Type="http://schemas.openxmlformats.org/officeDocument/2006/relationships/hyperlink" Target="https://transformer.huggingface.co/" TargetMode="External"/><Relationship Id="rId4" Type="http://schemas.openxmlformats.org/officeDocument/2006/relationships/hyperlink" Target="https://medium.com/huggingface/distilbert-8cf3380435b5"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8.png"/><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71498-A6F5-841E-56E8-BCB98045F0EC}"/>
              </a:ext>
            </a:extLst>
          </p:cNvPr>
          <p:cNvSpPr>
            <a:spLocks noGrp="1"/>
          </p:cNvSpPr>
          <p:nvPr>
            <p:ph type="ctrTitle"/>
          </p:nvPr>
        </p:nvSpPr>
        <p:spPr/>
        <p:txBody>
          <a:bodyPr/>
          <a:lstStyle/>
          <a:p>
            <a:r>
              <a:rPr lang="en-US" dirty="0"/>
              <a:t>Natural Language Processing</a:t>
            </a:r>
          </a:p>
        </p:txBody>
      </p:sp>
      <p:sp>
        <p:nvSpPr>
          <p:cNvPr id="3" name="Subtitle 2">
            <a:extLst>
              <a:ext uri="{FF2B5EF4-FFF2-40B4-BE49-F238E27FC236}">
                <a16:creationId xmlns:a16="http://schemas.microsoft.com/office/drawing/2014/main" id="{23FF60E1-A141-22C5-999A-2492EE5B9C1A}"/>
              </a:ext>
            </a:extLst>
          </p:cNvPr>
          <p:cNvSpPr>
            <a:spLocks noGrp="1"/>
          </p:cNvSpPr>
          <p:nvPr>
            <p:ph type="subTitle" idx="1"/>
          </p:nvPr>
        </p:nvSpPr>
        <p:spPr/>
        <p:txBody>
          <a:bodyPr/>
          <a:lstStyle/>
          <a:p>
            <a:r>
              <a:rPr lang="en-US" dirty="0"/>
              <a:t>Lecture 2 of 2</a:t>
            </a:r>
          </a:p>
          <a:p>
            <a:r>
              <a:rPr lang="en-US" dirty="0"/>
              <a:t>UFCFUR-15-3</a:t>
            </a:r>
          </a:p>
          <a:p>
            <a:r>
              <a:rPr lang="en-US" dirty="0"/>
              <a:t>Advanced Artificial Intelligence</a:t>
            </a:r>
          </a:p>
        </p:txBody>
      </p:sp>
    </p:spTree>
    <p:extLst>
      <p:ext uri="{BB962C8B-B14F-4D97-AF65-F5344CB8AC3E}">
        <p14:creationId xmlns:p14="http://schemas.microsoft.com/office/powerpoint/2010/main" val="578272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4000" dirty="0">
                <a:solidFill>
                  <a:srgbClr val="000000"/>
                </a:solidFill>
                <a:latin typeface="Arial" panose="020B0604020202020204" pitchFamily="34" charset="0"/>
                <a:cs typeface="Arial" panose="020B0604020202020204" pitchFamily="34" charset="0"/>
              </a:rPr>
              <a:t>Truncated BPTT</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1" y="1536174"/>
            <a:ext cx="5058247" cy="4708981"/>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Truncated Backpropagation Through Time (TBPTT) is a modified version of BPTT.</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Periodically, every K1 timesteps, the BPTT algorithm is performed for only a fixed number (K2) number of timesteps.</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For example, a sequence of 100 length can be split into 5 sequences of 20 and BPTT performed on each separately.</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More efficient for long sequences and may mitigate vanishing gradients.</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May miss long-term dependencies.</a:t>
            </a:r>
          </a:p>
        </p:txBody>
      </p:sp>
      <p:pic>
        <p:nvPicPr>
          <p:cNvPr id="4" name="Picture 3" descr="Diagram, schematic&#10;&#10;Description automatically generated">
            <a:extLst>
              <a:ext uri="{FF2B5EF4-FFF2-40B4-BE49-F238E27FC236}">
                <a16:creationId xmlns:a16="http://schemas.microsoft.com/office/drawing/2014/main" id="{E1BF1640-9493-8C2B-BCE5-4DFDF8DED0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1853" y="2061399"/>
            <a:ext cx="5457292" cy="3679953"/>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45287C0-507E-962A-BDE5-5778D584656A}"/>
                  </a:ext>
                </a:extLst>
              </p:cNvPr>
              <p:cNvSpPr txBox="1"/>
              <p:nvPr/>
            </p:nvSpPr>
            <p:spPr>
              <a:xfrm>
                <a:off x="10930129" y="2557487"/>
                <a:ext cx="434927" cy="5571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E</m:t>
                              </m:r>
                            </m:e>
                            <m:sub>
                              <m:r>
                                <m:rPr>
                                  <m:nor/>
                                </m:rPr>
                                <a:rPr lang="en-GB" sz="1600" b="0" i="0" smtClean="0">
                                  <a:latin typeface="Segoe Print" panose="02000600000000000000" pitchFamily="2" charset="0"/>
                                </a:rPr>
                                <m:t>t</m:t>
                              </m:r>
                            </m:sub>
                          </m:sSub>
                        </m:num>
                        <m:den>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V</m:t>
                              </m:r>
                            </m:e>
                            <m:sub>
                              <m:r>
                                <m:rPr>
                                  <m:nor/>
                                </m:rPr>
                                <a:rPr lang="en-GB" sz="1600" b="0" i="0" smtClean="0">
                                  <a:latin typeface="Segoe Print" panose="02000600000000000000" pitchFamily="2" charset="0"/>
                                </a:rPr>
                                <m:t>t</m:t>
                              </m:r>
                            </m:sub>
                          </m:sSub>
                        </m:den>
                      </m:f>
                    </m:oMath>
                  </m:oMathPara>
                </a14:m>
                <a:endParaRPr lang="en-GB" sz="1600" dirty="0">
                  <a:latin typeface="Segoe Print" panose="02000600000000000000" pitchFamily="2" charset="0"/>
                </a:endParaRPr>
              </a:p>
            </p:txBody>
          </p:sp>
        </mc:Choice>
        <mc:Fallback xmlns="">
          <p:sp>
            <p:nvSpPr>
              <p:cNvPr id="5" name="TextBox 4">
                <a:extLst>
                  <a:ext uri="{FF2B5EF4-FFF2-40B4-BE49-F238E27FC236}">
                    <a16:creationId xmlns:a16="http://schemas.microsoft.com/office/drawing/2014/main" id="{345287C0-507E-962A-BDE5-5778D584656A}"/>
                  </a:ext>
                </a:extLst>
              </p:cNvPr>
              <p:cNvSpPr txBox="1">
                <a:spLocks noRot="1" noChangeAspect="1" noMove="1" noResize="1" noEditPoints="1" noAdjustHandles="1" noChangeArrowheads="1" noChangeShapeType="1" noTextEdit="1"/>
              </p:cNvSpPr>
              <p:nvPr/>
            </p:nvSpPr>
            <p:spPr>
              <a:xfrm>
                <a:off x="10930129" y="2557487"/>
                <a:ext cx="434927" cy="557140"/>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0869835-5B81-3FF8-7A8A-4E6FD381C6A8}"/>
                  </a:ext>
                </a:extLst>
              </p:cNvPr>
              <p:cNvSpPr txBox="1"/>
              <p:nvPr/>
            </p:nvSpPr>
            <p:spPr>
              <a:xfrm>
                <a:off x="10936970" y="4436050"/>
                <a:ext cx="446148" cy="5571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U</m:t>
                              </m:r>
                            </m:e>
                            <m:sub>
                              <m:r>
                                <m:rPr>
                                  <m:nor/>
                                </m:rPr>
                                <a:rPr lang="en-GB" sz="1600" b="0" i="0" smtClean="0">
                                  <a:latin typeface="Segoe Print" panose="02000600000000000000" pitchFamily="2" charset="0"/>
                                </a:rPr>
                                <m:t>t</m:t>
                              </m:r>
                            </m:sub>
                          </m:sSub>
                        </m:num>
                        <m:den>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X</m:t>
                              </m:r>
                            </m:e>
                            <m:sub>
                              <m:r>
                                <m:rPr>
                                  <m:nor/>
                                </m:rPr>
                                <a:rPr lang="en-GB" sz="1600" b="0" i="0" smtClean="0">
                                  <a:latin typeface="Segoe Print" panose="02000600000000000000" pitchFamily="2" charset="0"/>
                                </a:rPr>
                                <m:t>t</m:t>
                              </m:r>
                            </m:sub>
                          </m:sSub>
                        </m:den>
                      </m:f>
                    </m:oMath>
                  </m:oMathPara>
                </a14:m>
                <a:endParaRPr lang="en-GB" sz="1600" dirty="0">
                  <a:latin typeface="Segoe Print" panose="02000600000000000000" pitchFamily="2" charset="0"/>
                </a:endParaRPr>
              </a:p>
            </p:txBody>
          </p:sp>
        </mc:Choice>
        <mc:Fallback xmlns="">
          <p:sp>
            <p:nvSpPr>
              <p:cNvPr id="11" name="TextBox 10">
                <a:extLst>
                  <a:ext uri="{FF2B5EF4-FFF2-40B4-BE49-F238E27FC236}">
                    <a16:creationId xmlns:a16="http://schemas.microsoft.com/office/drawing/2014/main" id="{10869835-5B81-3FF8-7A8A-4E6FD381C6A8}"/>
                  </a:ext>
                </a:extLst>
              </p:cNvPr>
              <p:cNvSpPr txBox="1">
                <a:spLocks noRot="1" noChangeAspect="1" noMove="1" noResize="1" noEditPoints="1" noAdjustHandles="1" noChangeArrowheads="1" noChangeShapeType="1" noTextEdit="1"/>
              </p:cNvSpPr>
              <p:nvPr/>
            </p:nvSpPr>
            <p:spPr>
              <a:xfrm>
                <a:off x="10936970" y="4436050"/>
                <a:ext cx="446148" cy="557140"/>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4E2C877-9E18-B34A-D092-39BC225040B0}"/>
                  </a:ext>
                </a:extLst>
              </p:cNvPr>
              <p:cNvSpPr txBox="1"/>
              <p:nvPr/>
            </p:nvSpPr>
            <p:spPr>
              <a:xfrm>
                <a:off x="11165603" y="3862449"/>
                <a:ext cx="763542" cy="5571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W</m:t>
                              </m:r>
                            </m:e>
                            <m:sub>
                              <m:r>
                                <m:rPr>
                                  <m:nor/>
                                </m:rPr>
                                <a:rPr lang="en-GB" sz="1600" b="0" i="0" smtClean="0">
                                  <a:latin typeface="Segoe Print" panose="02000600000000000000" pitchFamily="2" charset="0"/>
                                </a:rPr>
                                <m:t>t</m:t>
                              </m:r>
                              <m:r>
                                <m:rPr>
                                  <m:nor/>
                                </m:rPr>
                                <a:rPr lang="en-GB" sz="1600" b="0" i="0" smtClean="0">
                                  <a:latin typeface="Segoe Print" panose="02000600000000000000" pitchFamily="2" charset="0"/>
                                </a:rPr>
                                <m:t>+1</m:t>
                              </m:r>
                            </m:sub>
                          </m:sSub>
                        </m:num>
                        <m:den>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W</m:t>
                              </m:r>
                            </m:e>
                            <m:sub>
                              <m:r>
                                <m:rPr>
                                  <m:nor/>
                                </m:rPr>
                                <a:rPr lang="en-GB" sz="1600" b="0" i="0" smtClean="0">
                                  <a:latin typeface="Segoe Print" panose="02000600000000000000" pitchFamily="2" charset="0"/>
                                </a:rPr>
                                <m:t>t</m:t>
                              </m:r>
                            </m:sub>
                          </m:sSub>
                        </m:den>
                      </m:f>
                    </m:oMath>
                  </m:oMathPara>
                </a14:m>
                <a:endParaRPr lang="en-GB" sz="1600" dirty="0">
                  <a:latin typeface="Segoe Print" panose="02000600000000000000" pitchFamily="2" charset="0"/>
                </a:endParaRPr>
              </a:p>
            </p:txBody>
          </p:sp>
        </mc:Choice>
        <mc:Fallback xmlns="">
          <p:sp>
            <p:nvSpPr>
              <p:cNvPr id="12" name="TextBox 11">
                <a:extLst>
                  <a:ext uri="{FF2B5EF4-FFF2-40B4-BE49-F238E27FC236}">
                    <a16:creationId xmlns:a16="http://schemas.microsoft.com/office/drawing/2014/main" id="{44E2C877-9E18-B34A-D092-39BC225040B0}"/>
                  </a:ext>
                </a:extLst>
              </p:cNvPr>
              <p:cNvSpPr txBox="1">
                <a:spLocks noRot="1" noChangeAspect="1" noMove="1" noResize="1" noEditPoints="1" noAdjustHandles="1" noChangeArrowheads="1" noChangeShapeType="1" noTextEdit="1"/>
              </p:cNvSpPr>
              <p:nvPr/>
            </p:nvSpPr>
            <p:spPr>
              <a:xfrm>
                <a:off x="11165603" y="3862449"/>
                <a:ext cx="763542" cy="557140"/>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862CC7-9A8F-DA55-3BF3-0C245AEF7294}"/>
                  </a:ext>
                </a:extLst>
              </p:cNvPr>
              <p:cNvSpPr txBox="1"/>
              <p:nvPr/>
            </p:nvSpPr>
            <p:spPr>
              <a:xfrm>
                <a:off x="9074014" y="2557487"/>
                <a:ext cx="489428" cy="5499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E</m:t>
                              </m:r>
                            </m:e>
                            <m:sub>
                              <m:r>
                                <m:rPr>
                                  <m:nor/>
                                </m:rPr>
                                <a:rPr lang="en-GB" sz="1600" b="0" i="0" smtClean="0">
                                  <a:latin typeface="Segoe Print" panose="02000600000000000000" pitchFamily="2" charset="0"/>
                                </a:rPr>
                                <m:t>2</m:t>
                              </m:r>
                            </m:sub>
                          </m:sSub>
                        </m:num>
                        <m:den>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V</m:t>
                              </m:r>
                            </m:e>
                            <m:sub>
                              <m:r>
                                <m:rPr>
                                  <m:nor/>
                                </m:rPr>
                                <a:rPr lang="en-GB" sz="1600" b="0" i="0" smtClean="0">
                                  <a:latin typeface="Segoe Print" panose="02000600000000000000" pitchFamily="2" charset="0"/>
                                </a:rPr>
                                <m:t>2</m:t>
                              </m:r>
                            </m:sub>
                          </m:sSub>
                        </m:den>
                      </m:f>
                    </m:oMath>
                  </m:oMathPara>
                </a14:m>
                <a:endParaRPr lang="en-GB" sz="1600" dirty="0">
                  <a:latin typeface="Segoe Print" panose="02000600000000000000" pitchFamily="2" charset="0"/>
                </a:endParaRPr>
              </a:p>
            </p:txBody>
          </p:sp>
        </mc:Choice>
        <mc:Fallback xmlns="">
          <p:sp>
            <p:nvSpPr>
              <p:cNvPr id="13" name="TextBox 12">
                <a:extLst>
                  <a:ext uri="{FF2B5EF4-FFF2-40B4-BE49-F238E27FC236}">
                    <a16:creationId xmlns:a16="http://schemas.microsoft.com/office/drawing/2014/main" id="{E3862CC7-9A8F-DA55-3BF3-0C245AEF7294}"/>
                  </a:ext>
                </a:extLst>
              </p:cNvPr>
              <p:cNvSpPr txBox="1">
                <a:spLocks noRot="1" noChangeAspect="1" noMove="1" noResize="1" noEditPoints="1" noAdjustHandles="1" noChangeArrowheads="1" noChangeShapeType="1" noTextEdit="1"/>
              </p:cNvSpPr>
              <p:nvPr/>
            </p:nvSpPr>
            <p:spPr>
              <a:xfrm>
                <a:off x="9074014" y="2557487"/>
                <a:ext cx="489428" cy="549959"/>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906D410-90A7-7A8D-DE1B-991A484E25F1}"/>
                  </a:ext>
                </a:extLst>
              </p:cNvPr>
              <p:cNvSpPr txBox="1"/>
              <p:nvPr/>
            </p:nvSpPr>
            <p:spPr>
              <a:xfrm>
                <a:off x="7242918" y="2550306"/>
                <a:ext cx="489428" cy="5383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E</m:t>
                              </m:r>
                            </m:e>
                            <m:sub>
                              <m:r>
                                <m:rPr>
                                  <m:nor/>
                                </m:rPr>
                                <a:rPr lang="en-GB" sz="1600" b="0" i="0" smtClean="0">
                                  <a:latin typeface="Segoe Print" panose="02000600000000000000" pitchFamily="2" charset="0"/>
                                </a:rPr>
                                <m:t>1</m:t>
                              </m:r>
                            </m:sub>
                          </m:sSub>
                        </m:num>
                        <m:den>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V</m:t>
                              </m:r>
                            </m:e>
                            <m:sub>
                              <m:r>
                                <m:rPr>
                                  <m:nor/>
                                </m:rPr>
                                <a:rPr lang="en-GB" sz="1600" b="0" i="0" smtClean="0">
                                  <a:latin typeface="Segoe Print" panose="02000600000000000000" pitchFamily="2" charset="0"/>
                                </a:rPr>
                                <m:t>1</m:t>
                              </m:r>
                            </m:sub>
                          </m:sSub>
                        </m:den>
                      </m:f>
                    </m:oMath>
                  </m:oMathPara>
                </a14:m>
                <a:endParaRPr lang="en-GB" sz="1600" dirty="0">
                  <a:latin typeface="Segoe Print" panose="02000600000000000000" pitchFamily="2" charset="0"/>
                </a:endParaRPr>
              </a:p>
            </p:txBody>
          </p:sp>
        </mc:Choice>
        <mc:Fallback xmlns="">
          <p:sp>
            <p:nvSpPr>
              <p:cNvPr id="14" name="TextBox 13">
                <a:extLst>
                  <a:ext uri="{FF2B5EF4-FFF2-40B4-BE49-F238E27FC236}">
                    <a16:creationId xmlns:a16="http://schemas.microsoft.com/office/drawing/2014/main" id="{2906D410-90A7-7A8D-DE1B-991A484E25F1}"/>
                  </a:ext>
                </a:extLst>
              </p:cNvPr>
              <p:cNvSpPr txBox="1">
                <a:spLocks noRot="1" noChangeAspect="1" noMove="1" noResize="1" noEditPoints="1" noAdjustHandles="1" noChangeArrowheads="1" noChangeShapeType="1" noTextEdit="1"/>
              </p:cNvSpPr>
              <p:nvPr/>
            </p:nvSpPr>
            <p:spPr>
              <a:xfrm>
                <a:off x="7242918" y="2550306"/>
                <a:ext cx="489428" cy="538353"/>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F4FE33A-5050-0E80-3795-B19AC87873C3}"/>
                  </a:ext>
                </a:extLst>
              </p:cNvPr>
              <p:cNvSpPr txBox="1"/>
              <p:nvPr/>
            </p:nvSpPr>
            <p:spPr>
              <a:xfrm>
                <a:off x="9095654" y="4436050"/>
                <a:ext cx="500650" cy="5535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U</m:t>
                              </m:r>
                            </m:e>
                            <m:sub>
                              <m:r>
                                <m:rPr>
                                  <m:nor/>
                                </m:rPr>
                                <a:rPr lang="en-GB" sz="1600" b="0" i="0" smtClean="0">
                                  <a:latin typeface="Segoe Print" panose="02000600000000000000" pitchFamily="2" charset="0"/>
                                </a:rPr>
                                <m:t>2</m:t>
                              </m:r>
                            </m:sub>
                          </m:sSub>
                        </m:num>
                        <m:den>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X</m:t>
                              </m:r>
                            </m:e>
                            <m:sub>
                              <m:r>
                                <m:rPr>
                                  <m:nor/>
                                </m:rPr>
                                <a:rPr lang="en-GB" sz="1600" b="0" i="0" smtClean="0">
                                  <a:latin typeface="Segoe Print" panose="02000600000000000000" pitchFamily="2" charset="0"/>
                                </a:rPr>
                                <m:t>2</m:t>
                              </m:r>
                            </m:sub>
                          </m:sSub>
                        </m:den>
                      </m:f>
                    </m:oMath>
                  </m:oMathPara>
                </a14:m>
                <a:endParaRPr lang="en-GB" sz="1600" dirty="0">
                  <a:latin typeface="Segoe Print" panose="02000600000000000000" pitchFamily="2" charset="0"/>
                </a:endParaRPr>
              </a:p>
            </p:txBody>
          </p:sp>
        </mc:Choice>
        <mc:Fallback xmlns="">
          <p:sp>
            <p:nvSpPr>
              <p:cNvPr id="15" name="TextBox 14">
                <a:extLst>
                  <a:ext uri="{FF2B5EF4-FFF2-40B4-BE49-F238E27FC236}">
                    <a16:creationId xmlns:a16="http://schemas.microsoft.com/office/drawing/2014/main" id="{9F4FE33A-5050-0E80-3795-B19AC87873C3}"/>
                  </a:ext>
                </a:extLst>
              </p:cNvPr>
              <p:cNvSpPr txBox="1">
                <a:spLocks noRot="1" noChangeAspect="1" noMove="1" noResize="1" noEditPoints="1" noAdjustHandles="1" noChangeArrowheads="1" noChangeShapeType="1" noTextEdit="1"/>
              </p:cNvSpPr>
              <p:nvPr/>
            </p:nvSpPr>
            <p:spPr>
              <a:xfrm>
                <a:off x="9095654" y="4436050"/>
                <a:ext cx="500650" cy="553549"/>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9139855-072C-B088-9D0F-822B3CDF26F5}"/>
                  </a:ext>
                </a:extLst>
              </p:cNvPr>
              <p:cNvSpPr txBox="1"/>
              <p:nvPr/>
            </p:nvSpPr>
            <p:spPr>
              <a:xfrm>
                <a:off x="7214636" y="4436050"/>
                <a:ext cx="500650" cy="5478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U</m:t>
                              </m:r>
                            </m:e>
                            <m:sub>
                              <m:r>
                                <m:rPr>
                                  <m:nor/>
                                </m:rPr>
                                <a:rPr lang="en-GB" sz="1600" b="0" i="0" smtClean="0">
                                  <a:latin typeface="Segoe Print" panose="02000600000000000000" pitchFamily="2" charset="0"/>
                                </a:rPr>
                                <m:t>1</m:t>
                              </m:r>
                            </m:sub>
                          </m:sSub>
                        </m:num>
                        <m:den>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X</m:t>
                              </m:r>
                            </m:e>
                            <m:sub>
                              <m:r>
                                <m:rPr>
                                  <m:nor/>
                                </m:rPr>
                                <a:rPr lang="en-GB" sz="1600" b="0" i="0" smtClean="0">
                                  <a:latin typeface="Segoe Print" panose="02000600000000000000" pitchFamily="2" charset="0"/>
                                </a:rPr>
                                <m:t>1</m:t>
                              </m:r>
                            </m:sub>
                          </m:sSub>
                        </m:den>
                      </m:f>
                    </m:oMath>
                  </m:oMathPara>
                </a14:m>
                <a:endParaRPr lang="en-GB" sz="1600" dirty="0">
                  <a:latin typeface="Segoe Print" panose="02000600000000000000" pitchFamily="2" charset="0"/>
                </a:endParaRPr>
              </a:p>
            </p:txBody>
          </p:sp>
        </mc:Choice>
        <mc:Fallback xmlns="">
          <p:sp>
            <p:nvSpPr>
              <p:cNvPr id="16" name="TextBox 15">
                <a:extLst>
                  <a:ext uri="{FF2B5EF4-FFF2-40B4-BE49-F238E27FC236}">
                    <a16:creationId xmlns:a16="http://schemas.microsoft.com/office/drawing/2014/main" id="{69139855-072C-B088-9D0F-822B3CDF26F5}"/>
                  </a:ext>
                </a:extLst>
              </p:cNvPr>
              <p:cNvSpPr txBox="1">
                <a:spLocks noRot="1" noChangeAspect="1" noMove="1" noResize="1" noEditPoints="1" noAdjustHandles="1" noChangeArrowheads="1" noChangeShapeType="1" noTextEdit="1"/>
              </p:cNvSpPr>
              <p:nvPr/>
            </p:nvSpPr>
            <p:spPr>
              <a:xfrm>
                <a:off x="7214636" y="4436050"/>
                <a:ext cx="500650" cy="547842"/>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1D1C8DB-BC91-D5A2-95BE-84B70432FF8B}"/>
                  </a:ext>
                </a:extLst>
              </p:cNvPr>
              <p:cNvSpPr txBox="1"/>
              <p:nvPr/>
            </p:nvSpPr>
            <p:spPr>
              <a:xfrm>
                <a:off x="9345979" y="3867259"/>
                <a:ext cx="818044" cy="555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W</m:t>
                              </m:r>
                            </m:e>
                            <m:sub>
                              <m:r>
                                <m:rPr>
                                  <m:nor/>
                                </m:rPr>
                                <a:rPr lang="en-GB" sz="1600" b="0" i="0" smtClean="0">
                                  <a:latin typeface="Segoe Print" panose="02000600000000000000" pitchFamily="2" charset="0"/>
                                </a:rPr>
                                <m:t>2+1</m:t>
                              </m:r>
                            </m:sub>
                          </m:sSub>
                        </m:num>
                        <m:den>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W</m:t>
                              </m:r>
                            </m:e>
                            <m:sub>
                              <m:r>
                                <m:rPr>
                                  <m:nor/>
                                </m:rPr>
                                <a:rPr lang="en-GB" sz="1600" b="0" i="0" smtClean="0">
                                  <a:latin typeface="Segoe Print" panose="02000600000000000000" pitchFamily="2" charset="0"/>
                                </a:rPr>
                                <m:t>2</m:t>
                              </m:r>
                            </m:sub>
                          </m:sSub>
                        </m:den>
                      </m:f>
                    </m:oMath>
                  </m:oMathPara>
                </a14:m>
                <a:endParaRPr lang="en-GB" sz="1600" dirty="0">
                  <a:latin typeface="Segoe Print" panose="02000600000000000000" pitchFamily="2" charset="0"/>
                </a:endParaRPr>
              </a:p>
            </p:txBody>
          </p:sp>
        </mc:Choice>
        <mc:Fallback xmlns="">
          <p:sp>
            <p:nvSpPr>
              <p:cNvPr id="17" name="TextBox 16">
                <a:extLst>
                  <a:ext uri="{FF2B5EF4-FFF2-40B4-BE49-F238E27FC236}">
                    <a16:creationId xmlns:a16="http://schemas.microsoft.com/office/drawing/2014/main" id="{41D1C8DB-BC91-D5A2-95BE-84B70432FF8B}"/>
                  </a:ext>
                </a:extLst>
              </p:cNvPr>
              <p:cNvSpPr txBox="1">
                <a:spLocks noRot="1" noChangeAspect="1" noMove="1" noResize="1" noEditPoints="1" noAdjustHandles="1" noChangeArrowheads="1" noChangeShapeType="1" noTextEdit="1"/>
              </p:cNvSpPr>
              <p:nvPr/>
            </p:nvSpPr>
            <p:spPr>
              <a:xfrm>
                <a:off x="9345979" y="3867259"/>
                <a:ext cx="818044" cy="555921"/>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A423C9F-B8EB-D8C0-AE5A-EE2A2B79C577}"/>
                  </a:ext>
                </a:extLst>
              </p:cNvPr>
              <p:cNvSpPr txBox="1"/>
              <p:nvPr/>
            </p:nvSpPr>
            <p:spPr>
              <a:xfrm>
                <a:off x="7464961" y="3866040"/>
                <a:ext cx="550342" cy="5535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W</m:t>
                              </m:r>
                            </m:e>
                            <m:sub>
                              <m:r>
                                <m:rPr>
                                  <m:nor/>
                                </m:rPr>
                                <a:rPr lang="en-GB" sz="1600" b="0" i="0" smtClean="0">
                                  <a:latin typeface="Segoe Print" panose="02000600000000000000" pitchFamily="2" charset="0"/>
                                </a:rPr>
                                <m:t>2</m:t>
                              </m:r>
                            </m:sub>
                          </m:sSub>
                        </m:num>
                        <m:den>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W</m:t>
                              </m:r>
                            </m:e>
                            <m:sub>
                              <m:r>
                                <m:rPr>
                                  <m:nor/>
                                </m:rPr>
                                <a:rPr lang="en-GB" sz="1600" b="0" i="0" smtClean="0">
                                  <a:latin typeface="Segoe Print" panose="02000600000000000000" pitchFamily="2" charset="0"/>
                                </a:rPr>
                                <m:t>1</m:t>
                              </m:r>
                            </m:sub>
                          </m:sSub>
                        </m:den>
                      </m:f>
                    </m:oMath>
                  </m:oMathPara>
                </a14:m>
                <a:endParaRPr lang="en-GB" sz="1600" dirty="0">
                  <a:latin typeface="Segoe Print" panose="02000600000000000000" pitchFamily="2" charset="0"/>
                </a:endParaRPr>
              </a:p>
            </p:txBody>
          </p:sp>
        </mc:Choice>
        <mc:Fallback xmlns="">
          <p:sp>
            <p:nvSpPr>
              <p:cNvPr id="18" name="TextBox 17">
                <a:extLst>
                  <a:ext uri="{FF2B5EF4-FFF2-40B4-BE49-F238E27FC236}">
                    <a16:creationId xmlns:a16="http://schemas.microsoft.com/office/drawing/2014/main" id="{7A423C9F-B8EB-D8C0-AE5A-EE2A2B79C577}"/>
                  </a:ext>
                </a:extLst>
              </p:cNvPr>
              <p:cNvSpPr txBox="1">
                <a:spLocks noRot="1" noChangeAspect="1" noMove="1" noResize="1" noEditPoints="1" noAdjustHandles="1" noChangeArrowheads="1" noChangeShapeType="1" noTextEdit="1"/>
              </p:cNvSpPr>
              <p:nvPr/>
            </p:nvSpPr>
            <p:spPr>
              <a:xfrm>
                <a:off x="7464961" y="3866040"/>
                <a:ext cx="550342" cy="553549"/>
              </a:xfrm>
              <a:prstGeom prst="rect">
                <a:avLst/>
              </a:prstGeom>
              <a:blipFill>
                <a:blip r:embed="rId1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283465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4000" dirty="0">
                <a:solidFill>
                  <a:srgbClr val="000000"/>
                </a:solidFill>
                <a:latin typeface="Arial" panose="020B0604020202020204" pitchFamily="34" charset="0"/>
                <a:cs typeface="Arial" panose="020B0604020202020204" pitchFamily="34" charset="0"/>
              </a:rPr>
              <a:t>Long Short-term Memory (LSTM)</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529455" cy="3785652"/>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A type of RNN, with an additional cell-state (</a:t>
            </a:r>
            <a:r>
              <a:rPr lang="en-GB" sz="2000" b="1" dirty="0">
                <a:solidFill>
                  <a:srgbClr val="000000"/>
                </a:solidFill>
                <a:latin typeface="Arial" panose="020B0604020202020204" pitchFamily="34" charset="0"/>
                <a:cs typeface="Arial" panose="020B0604020202020204" pitchFamily="34" charset="0"/>
              </a:rPr>
              <a:t>C</a:t>
            </a:r>
            <a:r>
              <a:rPr lang="en-GB" sz="2000" dirty="0">
                <a:solidFill>
                  <a:srgbClr val="000000"/>
                </a:solidFill>
                <a:latin typeface="Arial" panose="020B0604020202020204" pitchFamily="34" charset="0"/>
                <a:cs typeface="Arial" panose="020B0604020202020204" pitchFamily="34" charset="0"/>
              </a:rPr>
              <a:t>).</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LSTM also have ‘gates’ – internal feed forward networks – which allow them to learn what information to keep/discard.</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Forget (</a:t>
            </a:r>
            <a:r>
              <a:rPr lang="en-GB" sz="2000" b="1" dirty="0">
                <a:solidFill>
                  <a:srgbClr val="000000"/>
                </a:solidFill>
                <a:latin typeface="Arial" panose="020B0604020202020204" pitchFamily="34" charset="0"/>
                <a:cs typeface="Arial" panose="020B0604020202020204" pitchFamily="34" charset="0"/>
              </a:rPr>
              <a:t>F</a:t>
            </a:r>
            <a:r>
              <a:rPr lang="en-GB" sz="2000" dirty="0">
                <a:solidFill>
                  <a:srgbClr val="000000"/>
                </a:solidFill>
                <a:latin typeface="Arial" panose="020B0604020202020204" pitchFamily="34" charset="0"/>
                <a:cs typeface="Arial" panose="020B0604020202020204" pitchFamily="34" charset="0"/>
              </a:rPr>
              <a:t>) – what to remove from the cell-state.</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Input (</a:t>
            </a:r>
            <a:r>
              <a:rPr lang="en-GB" sz="2000" b="1" dirty="0">
                <a:solidFill>
                  <a:srgbClr val="000000"/>
                </a:solidFill>
                <a:latin typeface="Arial" panose="020B0604020202020204" pitchFamily="34" charset="0"/>
                <a:cs typeface="Arial" panose="020B0604020202020204" pitchFamily="34" charset="0"/>
              </a:rPr>
              <a:t>I</a:t>
            </a:r>
            <a:r>
              <a:rPr lang="en-GB" sz="2000" dirty="0">
                <a:solidFill>
                  <a:srgbClr val="000000"/>
                </a:solidFill>
                <a:latin typeface="Arial" panose="020B0604020202020204" pitchFamily="34" charset="0"/>
                <a:cs typeface="Arial" panose="020B0604020202020204" pitchFamily="34" charset="0"/>
              </a:rPr>
              <a:t>) – what to add to the cell-state.</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Output (</a:t>
            </a:r>
            <a:r>
              <a:rPr lang="en-GB" sz="2000" b="1" dirty="0">
                <a:solidFill>
                  <a:srgbClr val="000000"/>
                </a:solidFill>
                <a:latin typeface="Arial" panose="020B0604020202020204" pitchFamily="34" charset="0"/>
                <a:cs typeface="Arial" panose="020B0604020202020204" pitchFamily="34" charset="0"/>
              </a:rPr>
              <a:t>O</a:t>
            </a:r>
            <a:r>
              <a:rPr lang="en-GB" sz="2000" dirty="0">
                <a:solidFill>
                  <a:srgbClr val="000000"/>
                </a:solidFill>
                <a:latin typeface="Arial" panose="020B0604020202020204" pitchFamily="34" charset="0"/>
                <a:cs typeface="Arial" panose="020B0604020202020204" pitchFamily="34" charset="0"/>
              </a:rPr>
              <a:t>) – what to output based on hidden-state and input.</a:t>
            </a:r>
          </a:p>
        </p:txBody>
      </p:sp>
      <p:pic>
        <p:nvPicPr>
          <p:cNvPr id="3" name="Picture 2">
            <a:extLst>
              <a:ext uri="{FF2B5EF4-FFF2-40B4-BE49-F238E27FC236}">
                <a16:creationId xmlns:a16="http://schemas.microsoft.com/office/drawing/2014/main" id="{63AD4BAC-2103-40DF-B439-574B8FDBE6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9420" y="1599517"/>
            <a:ext cx="5419725" cy="4243617"/>
          </a:xfrm>
          <a:prstGeom prst="rect">
            <a:avLst/>
          </a:prstGeom>
        </p:spPr>
      </p:pic>
      <p:sp>
        <p:nvSpPr>
          <p:cNvPr id="7" name="TextBox 6">
            <a:extLst>
              <a:ext uri="{FF2B5EF4-FFF2-40B4-BE49-F238E27FC236}">
                <a16:creationId xmlns:a16="http://schemas.microsoft.com/office/drawing/2014/main" id="{53F5991D-6EBE-40B2-A7BF-0049E2285854}"/>
              </a:ext>
            </a:extLst>
          </p:cNvPr>
          <p:cNvSpPr txBox="1"/>
          <p:nvPr/>
        </p:nvSpPr>
        <p:spPr>
          <a:xfrm>
            <a:off x="566732" y="6266192"/>
            <a:ext cx="10881197" cy="584775"/>
          </a:xfrm>
          <a:prstGeom prst="rect">
            <a:avLst/>
          </a:prstGeom>
          <a:noFill/>
        </p:spPr>
        <p:txBody>
          <a:bodyPr wrap="square" rtlCol="0">
            <a:spAutoFit/>
          </a:bodyPr>
          <a:lstStyle/>
          <a:p>
            <a:pPr marL="228600" indent="-228600">
              <a:buFontTx/>
              <a:buAutoNum type="arabicParenBoth"/>
            </a:pPr>
            <a:r>
              <a:rPr lang="en-US" sz="800" dirty="0" err="1"/>
              <a:t>Hochreiter</a:t>
            </a:r>
            <a:r>
              <a:rPr lang="en-US" sz="800" dirty="0"/>
              <a:t>, S., &amp; </a:t>
            </a:r>
            <a:r>
              <a:rPr lang="en-US" sz="800" dirty="0" err="1"/>
              <a:t>Schmidhuber</a:t>
            </a:r>
            <a:r>
              <a:rPr lang="en-US" sz="800" dirty="0"/>
              <a:t>, J. (1997). Long Short-Term Memory. </a:t>
            </a:r>
            <a:r>
              <a:rPr lang="en-US" sz="800" i="1" dirty="0"/>
              <a:t>Neural Computation</a:t>
            </a:r>
            <a:r>
              <a:rPr lang="en-US" sz="800" dirty="0"/>
              <a:t>, </a:t>
            </a:r>
            <a:r>
              <a:rPr lang="en-US" sz="800" i="1" dirty="0"/>
              <a:t>9</a:t>
            </a:r>
            <a:r>
              <a:rPr lang="en-US" sz="800" dirty="0"/>
              <a:t>(8), 1735–1780.</a:t>
            </a:r>
          </a:p>
          <a:p>
            <a:pPr marL="228600" indent="-228600">
              <a:buFontTx/>
              <a:buAutoNum type="arabicParenBoth"/>
            </a:pPr>
            <a:r>
              <a:rPr lang="en-US" sz="800" dirty="0"/>
              <a:t>http://colah.github.io/posts/2015-08-Understanding-LSTMs</a:t>
            </a:r>
          </a:p>
          <a:p>
            <a:pPr marL="228600" indent="-228600">
              <a:buFontTx/>
              <a:buAutoNum type="arabicParenBoth"/>
            </a:pPr>
            <a:endParaRPr lang="en-US" sz="800" dirty="0"/>
          </a:p>
          <a:p>
            <a:pPr marL="228600" indent="-228600">
              <a:buFontTx/>
              <a:buAutoNum type="arabicParenBoth"/>
            </a:pPr>
            <a:endParaRPr lang="en-US" sz="800" dirty="0"/>
          </a:p>
        </p:txBody>
      </p:sp>
    </p:spTree>
    <p:extLst>
      <p:ext uri="{BB962C8B-B14F-4D97-AF65-F5344CB8AC3E}">
        <p14:creationId xmlns:p14="http://schemas.microsoft.com/office/powerpoint/2010/main" val="609632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0"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4000" noProof="0" dirty="0">
                <a:solidFill>
                  <a:srgbClr val="000000"/>
                </a:solidFill>
                <a:latin typeface="Arial" panose="020B0604020202020204" pitchFamily="34" charset="0"/>
                <a:cs typeface="Arial" panose="020B0604020202020204" pitchFamily="34" charset="0"/>
              </a:rPr>
              <a:t>Gated Recurrent Unit (GRU)</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53F5991D-6EBE-40B2-A7BF-0049E2285854}"/>
              </a:ext>
            </a:extLst>
          </p:cNvPr>
          <p:cNvSpPr txBox="1"/>
          <p:nvPr/>
        </p:nvSpPr>
        <p:spPr>
          <a:xfrm>
            <a:off x="566732" y="6266192"/>
            <a:ext cx="10881197" cy="584775"/>
          </a:xfrm>
          <a:prstGeom prst="rect">
            <a:avLst/>
          </a:prstGeom>
          <a:noFill/>
        </p:spPr>
        <p:txBody>
          <a:bodyPr wrap="square" rtlCol="0">
            <a:spAutoFit/>
          </a:bodyPr>
          <a:lstStyle/>
          <a:p>
            <a:pPr marL="228600" indent="-228600">
              <a:buFontTx/>
              <a:buAutoNum type="arabicParenBoth"/>
            </a:pPr>
            <a:r>
              <a:rPr lang="en-US" sz="800" dirty="0"/>
              <a:t>Chung, J., </a:t>
            </a:r>
            <a:r>
              <a:rPr lang="en-US" sz="800" dirty="0" err="1"/>
              <a:t>Gulcehre</a:t>
            </a:r>
            <a:r>
              <a:rPr lang="en-US" sz="800" dirty="0"/>
              <a:t>, C., Cho, K., &amp; </a:t>
            </a:r>
            <a:r>
              <a:rPr lang="en-US" sz="800" dirty="0" err="1"/>
              <a:t>Bengio</a:t>
            </a:r>
            <a:r>
              <a:rPr lang="en-US" sz="800" dirty="0"/>
              <a:t>, Y. (2014). Empirical Evaluation of Gated Recurrent Neural Networks on Sequence Modeling. In </a:t>
            </a:r>
            <a:r>
              <a:rPr lang="en-US" sz="800" i="1" dirty="0"/>
              <a:t>NIPS 2014 Deep Learning and Representation Learning Workshop</a:t>
            </a:r>
            <a:r>
              <a:rPr lang="en-US" sz="800" dirty="0"/>
              <a:t>.</a:t>
            </a:r>
          </a:p>
          <a:p>
            <a:pPr marL="228600" indent="-228600">
              <a:buFontTx/>
              <a:buAutoNum type="arabicParenBoth"/>
            </a:pPr>
            <a:endParaRPr lang="en-US" sz="800" dirty="0"/>
          </a:p>
          <a:p>
            <a:pPr marL="228600" indent="-228600">
              <a:buFontTx/>
              <a:buAutoNum type="arabicParenBoth"/>
            </a:pPr>
            <a:endParaRPr lang="en-US" sz="800" dirty="0"/>
          </a:p>
          <a:p>
            <a:pPr marL="228600" indent="-228600">
              <a:buFontTx/>
              <a:buAutoNum type="arabicParenBoth"/>
            </a:pPr>
            <a:endParaRPr lang="en-US" sz="8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4295" y="1706019"/>
            <a:ext cx="5324850" cy="4218920"/>
          </a:xfrm>
          <a:prstGeom prst="rect">
            <a:avLst/>
          </a:prstGeom>
        </p:spPr>
      </p:pic>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529455" cy="4708981"/>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A type of RNN, with only a hidden-state (</a:t>
            </a:r>
            <a:r>
              <a:rPr lang="en-GB" sz="2000" b="1" dirty="0">
                <a:solidFill>
                  <a:srgbClr val="000000"/>
                </a:solidFill>
                <a:latin typeface="Arial" panose="020B0604020202020204" pitchFamily="34" charset="0"/>
                <a:cs typeface="Arial" panose="020B0604020202020204" pitchFamily="34" charset="0"/>
              </a:rPr>
              <a:t>H</a:t>
            </a:r>
            <a:r>
              <a:rPr lang="en-GB" sz="2000" dirty="0">
                <a:solidFill>
                  <a:srgbClr val="000000"/>
                </a:solidFill>
                <a:latin typeface="Arial" panose="020B0604020202020204" pitchFamily="34" charset="0"/>
                <a:cs typeface="Arial" panose="020B0604020202020204" pitchFamily="34" charset="0"/>
              </a:rPr>
              <a:t>).</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GRU have fewer gates than LSTM and are therefore less resource intensive – perhaps at the expense of long-term information.</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Update (</a:t>
            </a:r>
            <a:r>
              <a:rPr lang="en-GB" sz="2000" b="1" dirty="0">
                <a:solidFill>
                  <a:srgbClr val="000000"/>
                </a:solidFill>
                <a:latin typeface="Arial" panose="020B0604020202020204" pitchFamily="34" charset="0"/>
                <a:cs typeface="Arial" panose="020B0604020202020204" pitchFamily="34" charset="0"/>
              </a:rPr>
              <a:t>Z</a:t>
            </a:r>
            <a:r>
              <a:rPr lang="en-GB" sz="2000" dirty="0">
                <a:solidFill>
                  <a:srgbClr val="000000"/>
                </a:solidFill>
                <a:latin typeface="Arial" panose="020B0604020202020204" pitchFamily="34" charset="0"/>
                <a:cs typeface="Arial" panose="020B0604020202020204" pitchFamily="34" charset="0"/>
              </a:rPr>
              <a:t>) – what historical information to keep within the hidden state.</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Reset (</a:t>
            </a:r>
            <a:r>
              <a:rPr lang="en-GB" sz="2000" b="1" dirty="0">
                <a:solidFill>
                  <a:srgbClr val="000000"/>
                </a:solidFill>
                <a:latin typeface="Arial" panose="020B0604020202020204" pitchFamily="34" charset="0"/>
                <a:cs typeface="Arial" panose="020B0604020202020204" pitchFamily="34" charset="0"/>
              </a:rPr>
              <a:t>R</a:t>
            </a:r>
            <a:r>
              <a:rPr lang="en-GB" sz="2000" dirty="0">
                <a:solidFill>
                  <a:srgbClr val="000000"/>
                </a:solidFill>
                <a:latin typeface="Arial" panose="020B0604020202020204" pitchFamily="34" charset="0"/>
                <a:cs typeface="Arial" panose="020B0604020202020204" pitchFamily="34" charset="0"/>
              </a:rPr>
              <a:t>) – what historical information to forget.</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Current (</a:t>
            </a:r>
            <a:r>
              <a:rPr lang="en-GB" sz="2000" b="1" dirty="0">
                <a:solidFill>
                  <a:srgbClr val="000000"/>
                </a:solidFill>
                <a:latin typeface="Arial" panose="020B0604020202020204" pitchFamily="34" charset="0"/>
                <a:cs typeface="Arial" panose="020B0604020202020204" pitchFamily="34" charset="0"/>
              </a:rPr>
              <a:t>H</a:t>
            </a:r>
            <a:r>
              <a:rPr lang="en-GB" sz="2000" dirty="0">
                <a:solidFill>
                  <a:srgbClr val="000000"/>
                </a:solidFill>
                <a:latin typeface="Arial" panose="020B0604020202020204" pitchFamily="34" charset="0"/>
                <a:cs typeface="Arial" panose="020B0604020202020204" pitchFamily="34" charset="0"/>
              </a:rPr>
              <a:t>) – what to output based on previous hidden-state, reset gate and input.</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1528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lvl="0" defTabSz="457200">
              <a:defRPr/>
            </a:pPr>
            <a:r>
              <a:rPr lang="en-GB" sz="4000" dirty="0">
                <a:solidFill>
                  <a:srgbClr val="000000"/>
                </a:solidFill>
                <a:latin typeface="Arial" panose="020B0604020202020204" pitchFamily="34" charset="0"/>
                <a:cs typeface="Arial" panose="020B0604020202020204" pitchFamily="34" charset="0"/>
              </a:rPr>
              <a:t>Architecture Choices</a:t>
            </a: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633451" cy="3785652"/>
          </a:xfrm>
          <a:prstGeom prst="rect">
            <a:avLst/>
          </a:prstGeom>
          <a:noFill/>
        </p:spPr>
        <p:txBody>
          <a:bodyPr wrap="square" rtlCol="0">
            <a:spAutoFit/>
          </a:bodyPr>
          <a:lstStyle/>
          <a:p>
            <a:pPr lvl="0" defTabSz="457200">
              <a:defRPr/>
            </a:pPr>
            <a:r>
              <a:rPr lang="en-GB" sz="2000" noProof="0" dirty="0">
                <a:solidFill>
                  <a:srgbClr val="000000"/>
                </a:solidFill>
                <a:latin typeface="Arial" panose="020B0604020202020204" pitchFamily="34" charset="0"/>
                <a:cs typeface="Arial" panose="020B0604020202020204" pitchFamily="34" charset="0"/>
              </a:rPr>
              <a:t>Typically RNN, and the variants, process sequences in the forwards direction. Time series data from past to present, a sentence from left to right.</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noProof="0" dirty="0">
                <a:solidFill>
                  <a:srgbClr val="000000"/>
                </a:solidFill>
                <a:latin typeface="Arial" panose="020B0604020202020204" pitchFamily="34" charset="0"/>
                <a:cs typeface="Arial" panose="020B0604020202020204" pitchFamily="34" charset="0"/>
              </a:rPr>
              <a:t>However, it is possible to gain additional relational information from processing the sequence in reverse.</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noProof="0" dirty="0">
                <a:solidFill>
                  <a:srgbClr val="000000"/>
                </a:solidFill>
                <a:latin typeface="Arial" panose="020B0604020202020204" pitchFamily="34" charset="0"/>
                <a:cs typeface="Arial" panose="020B0604020202020204" pitchFamily="34" charset="0"/>
              </a:rPr>
              <a:t>Additionally, we can stack RNN layers, like a standard feed forward ANN, taking the output of one as the input for another.</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083913" y="1430722"/>
            <a:ext cx="6169740" cy="3473335"/>
          </a:xfrm>
          <a:prstGeom prst="rect">
            <a:avLst/>
          </a:prstGeom>
        </p:spPr>
      </p:pic>
    </p:spTree>
    <p:extLst>
      <p:ext uri="{BB962C8B-B14F-4D97-AF65-F5344CB8AC3E}">
        <p14:creationId xmlns:p14="http://schemas.microsoft.com/office/powerpoint/2010/main" val="4164432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Bi-directional RNN</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204244" cy="4093428"/>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This can be achieved using Bi-directional RNN. Two layers which process the sequence in the forwards and backwards direction respectively.</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The outputs of each layer are then concatenated to produce the output at each timestep.</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More resource intensive than </a:t>
            </a:r>
            <a:r>
              <a:rPr lang="en-GB" sz="2000" dirty="0" err="1">
                <a:solidFill>
                  <a:srgbClr val="000000"/>
                </a:solidFill>
                <a:latin typeface="Arial" panose="020B0604020202020204" pitchFamily="34" charset="0"/>
                <a:cs typeface="Arial" panose="020B0604020202020204" pitchFamily="34" charset="0"/>
              </a:rPr>
              <a:t>uni</a:t>
            </a:r>
            <a:r>
              <a:rPr lang="en-GB" sz="2000" dirty="0">
                <a:solidFill>
                  <a:srgbClr val="000000"/>
                </a:solidFill>
                <a:latin typeface="Arial" panose="020B0604020202020204" pitchFamily="34" charset="0"/>
                <a:cs typeface="Arial" panose="020B0604020202020204" pitchFamily="34" charset="0"/>
              </a:rPr>
              <a:t>-directional RNN. But better able to capture contextual relationships.</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37248818-B963-5C0D-DAEE-54718BFC29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5798" y="718876"/>
            <a:ext cx="4581524" cy="5022602"/>
          </a:xfrm>
          <a:prstGeom prst="rect">
            <a:avLst/>
          </a:prstGeom>
        </p:spPr>
      </p:pic>
    </p:spTree>
    <p:extLst>
      <p:ext uri="{BB962C8B-B14F-4D97-AF65-F5344CB8AC3E}">
        <p14:creationId xmlns:p14="http://schemas.microsoft.com/office/powerpoint/2010/main" val="2567653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Bi-directional RNN</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204244" cy="4708981"/>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By processing sequences of inputs RNN are able to capture sequential or temporal relationships between each timestep.</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However, in some cases it may be beneficial to observe context, or the relationship between, the current input and </a:t>
            </a:r>
            <a:r>
              <a:rPr lang="en-GB" sz="2000" i="1" dirty="0">
                <a:solidFill>
                  <a:srgbClr val="000000"/>
                </a:solidFill>
                <a:latin typeface="Arial" panose="020B0604020202020204" pitchFamily="34" charset="0"/>
                <a:cs typeface="Arial" panose="020B0604020202020204" pitchFamily="34" charset="0"/>
              </a:rPr>
              <a:t>previous</a:t>
            </a:r>
            <a:r>
              <a:rPr lang="en-GB" sz="2000" dirty="0">
                <a:solidFill>
                  <a:srgbClr val="000000"/>
                </a:solidFill>
                <a:latin typeface="Arial" panose="020B0604020202020204" pitchFamily="34" charset="0"/>
                <a:cs typeface="Arial" panose="020B0604020202020204" pitchFamily="34" charset="0"/>
              </a:rPr>
              <a:t> words, as well as </a:t>
            </a:r>
            <a:r>
              <a:rPr lang="en-GB" sz="2000" i="1" dirty="0">
                <a:solidFill>
                  <a:srgbClr val="000000"/>
                </a:solidFill>
                <a:latin typeface="Arial" panose="020B0604020202020204" pitchFamily="34" charset="0"/>
                <a:cs typeface="Arial" panose="020B0604020202020204" pitchFamily="34" charset="0"/>
              </a:rPr>
              <a:t>future</a:t>
            </a:r>
            <a:r>
              <a:rPr lang="en-GB" sz="2000" dirty="0">
                <a:solidFill>
                  <a:srgbClr val="000000"/>
                </a:solidFill>
                <a:latin typeface="Arial" panose="020B0604020202020204" pitchFamily="34" charset="0"/>
                <a:cs typeface="Arial" panose="020B0604020202020204" pitchFamily="34" charset="0"/>
              </a:rPr>
              <a:t> words.</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Future context may be important for word alignment e.g. translation tasks, and also for language modelling, where the network is tasked to predict missing words within a sequence (like word embeddings).</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37248818-B963-5C0D-DAEE-54718BFC29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5798" y="718876"/>
            <a:ext cx="4581524" cy="5022602"/>
          </a:xfrm>
          <a:prstGeom prst="rect">
            <a:avLst/>
          </a:prstGeom>
        </p:spPr>
      </p:pic>
      <p:sp>
        <p:nvSpPr>
          <p:cNvPr id="8" name="TextBox 7">
            <a:extLst>
              <a:ext uri="{FF2B5EF4-FFF2-40B4-BE49-F238E27FC236}">
                <a16:creationId xmlns:a16="http://schemas.microsoft.com/office/drawing/2014/main" id="{B78914F1-3FF3-702E-9120-5BBE70737D1A}"/>
              </a:ext>
            </a:extLst>
          </p:cNvPr>
          <p:cNvSpPr txBox="1"/>
          <p:nvPr/>
        </p:nvSpPr>
        <p:spPr>
          <a:xfrm>
            <a:off x="566732" y="6266192"/>
            <a:ext cx="10881197" cy="707886"/>
          </a:xfrm>
          <a:prstGeom prst="rect">
            <a:avLst/>
          </a:prstGeom>
          <a:noFill/>
        </p:spPr>
        <p:txBody>
          <a:bodyPr wrap="square" rtlCol="0">
            <a:spAutoFit/>
          </a:bodyPr>
          <a:lstStyle/>
          <a:p>
            <a:pPr marL="228600" indent="-228600">
              <a:buFontTx/>
              <a:buAutoNum type="arabicParenBoth"/>
            </a:pPr>
            <a:r>
              <a:rPr lang="en-GB" sz="800" dirty="0">
                <a:effectLst/>
              </a:rPr>
              <a:t>Schuster, M. and </a:t>
            </a:r>
            <a:r>
              <a:rPr lang="en-GB" sz="800" dirty="0" err="1">
                <a:effectLst/>
              </a:rPr>
              <a:t>Paliwal</a:t>
            </a:r>
            <a:r>
              <a:rPr lang="en-GB" sz="800" dirty="0">
                <a:effectLst/>
              </a:rPr>
              <a:t>, K.K. (1997) Bidirectional recurrent neural networks. </a:t>
            </a:r>
            <a:r>
              <a:rPr lang="en-GB" sz="800" i="1" dirty="0">
                <a:effectLst/>
              </a:rPr>
              <a:t>IEEE Transactions on Signal Processing</a:t>
            </a:r>
            <a:r>
              <a:rPr lang="en-GB" sz="800" dirty="0">
                <a:effectLst/>
              </a:rPr>
              <a:t>.</a:t>
            </a:r>
          </a:p>
          <a:p>
            <a:pPr marL="228600" indent="-228600">
              <a:buFontTx/>
              <a:buAutoNum type="arabicParenBoth"/>
            </a:pPr>
            <a:endParaRPr lang="en-US" sz="800" dirty="0"/>
          </a:p>
          <a:p>
            <a:pPr marL="228600" indent="-228600">
              <a:buFontTx/>
              <a:buAutoNum type="arabicParenBoth"/>
            </a:pPr>
            <a:endParaRPr lang="en-US" sz="800" dirty="0"/>
          </a:p>
          <a:p>
            <a:pPr marL="228600" indent="-228600">
              <a:buFontTx/>
              <a:buAutoNum type="arabicParenBoth"/>
            </a:pPr>
            <a:endParaRPr lang="en-US" sz="800" dirty="0"/>
          </a:p>
          <a:p>
            <a:pPr marL="228600" indent="-228600">
              <a:buFontTx/>
              <a:buAutoNum type="arabicParenBoth"/>
            </a:pPr>
            <a:endParaRPr lang="en-US" sz="800" dirty="0"/>
          </a:p>
        </p:txBody>
      </p:sp>
    </p:spTree>
    <p:extLst>
      <p:ext uri="{BB962C8B-B14F-4D97-AF65-F5344CB8AC3E}">
        <p14:creationId xmlns:p14="http://schemas.microsoft.com/office/powerpoint/2010/main" val="3451744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Stacked RNN</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138930" cy="4401205"/>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In a Deep RNN network the first layer processes the inputs and produces an output at each timestep.</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The outputs of the first layer become the inputs for the intermediate layer, and so on.</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Each subsequent layer learns increasingly fine-grained representations of the input sequence, or dependencies between timesteps.</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Final output is each timestep (with pooling) or final hidden state of last RNN layer.</a:t>
            </a:r>
          </a:p>
        </p:txBody>
      </p:sp>
      <p:pic>
        <p:nvPicPr>
          <p:cNvPr id="5" name="Picture 4" descr="Diagram&#10;&#10;Description automatically generated">
            <a:extLst>
              <a:ext uri="{FF2B5EF4-FFF2-40B4-BE49-F238E27FC236}">
                <a16:creationId xmlns:a16="http://schemas.microsoft.com/office/drawing/2014/main" id="{D27822B0-5894-B5DA-82E7-38CCD0CB1D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524" y="822133"/>
            <a:ext cx="4775076" cy="4636891"/>
          </a:xfrm>
          <a:prstGeom prst="rect">
            <a:avLst/>
          </a:prstGeom>
        </p:spPr>
      </p:pic>
    </p:spTree>
    <p:extLst>
      <p:ext uri="{BB962C8B-B14F-4D97-AF65-F5344CB8AC3E}">
        <p14:creationId xmlns:p14="http://schemas.microsoft.com/office/powerpoint/2010/main" val="2740668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Stacked RNN</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4834130" cy="4401205"/>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Just as Deep Feed Forward ANN consist of multiple layers, it is also possible to ‘stack’ RNN layers to produce Deep RNN.</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Intention is the same; each layer will learn different aspects of the problem at different levels of abstraction.</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For example, </a:t>
            </a:r>
            <a:r>
              <a:rPr lang="en-GB" sz="2000" dirty="0" err="1">
                <a:solidFill>
                  <a:srgbClr val="000000"/>
                </a:solidFill>
                <a:latin typeface="Arial" panose="020B0604020202020204" pitchFamily="34" charset="0"/>
                <a:cs typeface="Arial" panose="020B0604020202020204" pitchFamily="34" charset="0"/>
              </a:rPr>
              <a:t>ELMo</a:t>
            </a:r>
            <a:r>
              <a:rPr lang="en-GB" sz="2000" dirty="0">
                <a:solidFill>
                  <a:srgbClr val="000000"/>
                </a:solidFill>
                <a:latin typeface="Arial" panose="020B0604020202020204" pitchFamily="34" charset="0"/>
                <a:cs typeface="Arial" panose="020B0604020202020204" pitchFamily="34" charset="0"/>
              </a:rPr>
              <a:t>, a bi-directional multi-layer language model. The first layer learned semantic representations and the second language syntax.</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p:txBody>
      </p:sp>
      <p:pic>
        <p:nvPicPr>
          <p:cNvPr id="5" name="Picture 4" descr="Diagram&#10;&#10;Description automatically generated">
            <a:extLst>
              <a:ext uri="{FF2B5EF4-FFF2-40B4-BE49-F238E27FC236}">
                <a16:creationId xmlns:a16="http://schemas.microsoft.com/office/drawing/2014/main" id="{D27822B0-5894-B5DA-82E7-38CCD0CB1D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524" y="822133"/>
            <a:ext cx="4775076" cy="4636891"/>
          </a:xfrm>
          <a:prstGeom prst="rect">
            <a:avLst/>
          </a:prstGeom>
        </p:spPr>
      </p:pic>
    </p:spTree>
    <p:extLst>
      <p:ext uri="{BB962C8B-B14F-4D97-AF65-F5344CB8AC3E}">
        <p14:creationId xmlns:p14="http://schemas.microsoft.com/office/powerpoint/2010/main" val="3562181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Sequence Encoding</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633451" cy="3785652"/>
          </a:xfrm>
          <a:prstGeom prst="rect">
            <a:avLst/>
          </a:prstGeom>
          <a:noFill/>
        </p:spPr>
        <p:txBody>
          <a:bodyPr wrap="square" rtlCol="0">
            <a:spAutoFit/>
          </a:bodyPr>
          <a:lstStyle/>
          <a:p>
            <a:pPr lvl="0" defTabSz="457200">
              <a:defRPr/>
            </a:pPr>
            <a:r>
              <a:rPr lang="en-GB" sz="2000" noProof="0" dirty="0">
                <a:solidFill>
                  <a:srgbClr val="000000"/>
                </a:solidFill>
                <a:latin typeface="Arial" panose="020B0604020202020204" pitchFamily="34" charset="0"/>
                <a:cs typeface="Arial" panose="020B0604020202020204" pitchFamily="34" charset="0"/>
              </a:rPr>
              <a:t>Conceptually similar to word </a:t>
            </a:r>
            <a:r>
              <a:rPr lang="en-GB" sz="2000" noProof="0" dirty="0" err="1">
                <a:solidFill>
                  <a:srgbClr val="000000"/>
                </a:solidFill>
                <a:latin typeface="Arial" panose="020B0604020202020204" pitchFamily="34" charset="0"/>
                <a:cs typeface="Arial" panose="020B0604020202020204" pitchFamily="34" charset="0"/>
              </a:rPr>
              <a:t>embeddings</a:t>
            </a:r>
            <a:r>
              <a:rPr lang="en-GB" sz="2000" noProof="0" dirty="0">
                <a:solidFill>
                  <a:srgbClr val="000000"/>
                </a:solidFill>
                <a:latin typeface="Arial" panose="020B0604020202020204" pitchFamily="34" charset="0"/>
                <a:cs typeface="Arial" panose="020B0604020202020204" pitchFamily="34" charset="0"/>
              </a:rPr>
              <a:t>.</a:t>
            </a:r>
          </a:p>
          <a:p>
            <a:pPr lvl="0" defTabSz="457200">
              <a:defRPr/>
            </a:pPr>
            <a:endParaRPr kumimoji="0" lang="en-GB" sz="2000" b="0" i="0" u="none" strike="noStrike" kern="1200" cap="none" spc="0" normalizeH="0" baseline="0" dirty="0">
              <a:ln>
                <a:noFill/>
              </a:ln>
              <a:solidFill>
                <a:srgbClr val="000000"/>
              </a:solidFill>
              <a:effectLst/>
              <a:uLnTx/>
              <a:uFillTx/>
              <a:latin typeface="Arial" panose="020B0604020202020204" pitchFamily="34" charset="0"/>
              <a:ea typeface="+mn-ea"/>
              <a:cs typeface="Arial" panose="020B0604020202020204" pitchFamily="34" charset="0"/>
            </a:endParaRPr>
          </a:p>
          <a:p>
            <a:pPr lvl="0" defTabSz="457200">
              <a:defRPr/>
            </a:pPr>
            <a:r>
              <a:rPr lang="en-GB" sz="2000" noProof="0" dirty="0">
                <a:solidFill>
                  <a:srgbClr val="000000"/>
                </a:solidFill>
                <a:latin typeface="Arial" panose="020B0604020202020204" pitchFamily="34" charset="0"/>
                <a:cs typeface="Arial" panose="020B0604020202020204" pitchFamily="34" charset="0"/>
              </a:rPr>
              <a:t>Take a sequence of input words and create a fixed length vector representation i.e. convert them to a vector of real numbers.</a:t>
            </a:r>
          </a:p>
          <a:p>
            <a:pPr lvl="0" defTabSz="457200">
              <a:defRPr/>
            </a:pPr>
            <a:endParaRPr kumimoji="0" lang="en-GB" sz="2000" b="0" i="0" u="none" strike="noStrike" kern="1200" cap="none" spc="0" normalizeH="0" baseline="0" dirty="0">
              <a:ln>
                <a:noFill/>
              </a:ln>
              <a:solidFill>
                <a:srgbClr val="000000"/>
              </a:solidFill>
              <a:effectLst/>
              <a:uLnTx/>
              <a:uFillTx/>
              <a:latin typeface="Arial" panose="020B0604020202020204" pitchFamily="34" charset="0"/>
              <a:ea typeface="+mn-ea"/>
              <a:cs typeface="Arial" panose="020B0604020202020204" pitchFamily="34" charset="0"/>
            </a:endParaRPr>
          </a:p>
          <a:p>
            <a:pPr lvl="0" defTabSz="457200">
              <a:defRPr/>
            </a:pPr>
            <a:r>
              <a:rPr lang="en-GB" sz="2000" noProof="0" dirty="0">
                <a:solidFill>
                  <a:srgbClr val="000000"/>
                </a:solidFill>
                <a:latin typeface="Arial" panose="020B0604020202020204" pitchFamily="34" charset="0"/>
                <a:cs typeface="Arial" panose="020B0604020202020204" pitchFamily="34" charset="0"/>
              </a:rPr>
              <a:t>Fixed length, because we want each sequence representation to be the same size, for downstream tasks e.g.</a:t>
            </a:r>
            <a:r>
              <a:rPr lang="en-GB" sz="2000" dirty="0">
                <a:solidFill>
                  <a:srgbClr val="000000"/>
                </a:solidFill>
                <a:latin typeface="Arial" panose="020B0604020202020204" pitchFamily="34" charset="0"/>
                <a:cs typeface="Arial" panose="020B0604020202020204" pitchFamily="34" charset="0"/>
              </a:rPr>
              <a:t> classification.</a:t>
            </a:r>
          </a:p>
          <a:p>
            <a:pPr lvl="0" defTabSz="457200">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Encoding should capture some positional and semantic features of the input sequence.</a:t>
            </a: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083913" y="1430722"/>
            <a:ext cx="6169740" cy="3473335"/>
          </a:xfrm>
          <a:prstGeom prst="rect">
            <a:avLst/>
          </a:prstGeom>
        </p:spPr>
      </p:pic>
    </p:spTree>
    <p:extLst>
      <p:ext uri="{BB962C8B-B14F-4D97-AF65-F5344CB8AC3E}">
        <p14:creationId xmlns:p14="http://schemas.microsoft.com/office/powerpoint/2010/main" val="9020782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4000" noProof="0" dirty="0">
                <a:solidFill>
                  <a:srgbClr val="000000"/>
                </a:solidFill>
                <a:latin typeface="Arial" panose="020B0604020202020204" pitchFamily="34" charset="0"/>
                <a:cs typeface="Arial" panose="020B0604020202020204" pitchFamily="34" charset="0"/>
              </a:rPr>
              <a:t>Sentence Encoding</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7908" y="3042818"/>
            <a:ext cx="5640692" cy="268895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6822" y="3627449"/>
            <a:ext cx="3000375" cy="2371725"/>
          </a:xfrm>
          <a:prstGeom prst="rect">
            <a:avLst/>
          </a:prstGeom>
        </p:spPr>
      </p:pic>
      <p:sp>
        <p:nvSpPr>
          <p:cNvPr id="7" name="TextBox 6">
            <a:extLst>
              <a:ext uri="{FF2B5EF4-FFF2-40B4-BE49-F238E27FC236}">
                <a16:creationId xmlns:a16="http://schemas.microsoft.com/office/drawing/2014/main" id="{F8A0128D-B241-431E-94E9-61321532D28D}"/>
              </a:ext>
            </a:extLst>
          </p:cNvPr>
          <p:cNvSpPr txBox="1"/>
          <p:nvPr/>
        </p:nvSpPr>
        <p:spPr>
          <a:xfrm>
            <a:off x="1261871" y="1536174"/>
            <a:ext cx="5465500" cy="1938992"/>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For each input example an RNN processes the features in sequence. This could be integer representations, or word </a:t>
            </a:r>
            <a:r>
              <a:rPr lang="en-GB" sz="2000" dirty="0" err="1">
                <a:solidFill>
                  <a:srgbClr val="000000"/>
                </a:solidFill>
                <a:latin typeface="Arial" panose="020B0604020202020204" pitchFamily="34" charset="0"/>
                <a:cs typeface="Arial" panose="020B0604020202020204" pitchFamily="34" charset="0"/>
              </a:rPr>
              <a:t>embeddings</a:t>
            </a:r>
            <a:r>
              <a:rPr lang="en-GB" sz="2000" dirty="0">
                <a:solidFill>
                  <a:srgbClr val="000000"/>
                </a:solidFill>
                <a:latin typeface="Arial" panose="020B0604020202020204" pitchFamily="34" charset="0"/>
                <a:cs typeface="Arial" panose="020B0604020202020204" pitchFamily="34" charset="0"/>
              </a:rPr>
              <a:t>! So, an input sequence becomes a matrix (2D array/Tensor) of size </a:t>
            </a:r>
            <a:r>
              <a:rPr lang="en-GB" sz="2000" dirty="0" err="1">
                <a:solidFill>
                  <a:srgbClr val="0070C0"/>
                </a:solidFill>
                <a:latin typeface="Consolas" panose="020B0609020204030204" pitchFamily="49" charset="0"/>
                <a:cs typeface="Arial" panose="020B0604020202020204" pitchFamily="34" charset="0"/>
              </a:rPr>
              <a:t>max_sequence_length</a:t>
            </a:r>
            <a:r>
              <a:rPr lang="en-GB" sz="2000" dirty="0">
                <a:solidFill>
                  <a:srgbClr val="000000"/>
                </a:solidFill>
                <a:latin typeface="Arial" panose="020B0604020202020204" pitchFamily="34" charset="0"/>
                <a:cs typeface="Arial" panose="020B0604020202020204" pitchFamily="34" charset="0"/>
              </a:rPr>
              <a:t> x </a:t>
            </a:r>
            <a:r>
              <a:rPr lang="en-GB" sz="2000" dirty="0" err="1">
                <a:solidFill>
                  <a:srgbClr val="0070C0"/>
                </a:solidFill>
                <a:latin typeface="Arial" panose="020B0604020202020204" pitchFamily="34" charset="0"/>
                <a:cs typeface="Arial" panose="020B0604020202020204" pitchFamily="34" charset="0"/>
              </a:rPr>
              <a:t>embedding_dimension</a:t>
            </a:r>
            <a:r>
              <a:rPr lang="en-GB" sz="2000"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8832365-7C72-47BD-B291-4710E17DDF37}"/>
              </a:ext>
            </a:extLst>
          </p:cNvPr>
          <p:cNvSpPr txBox="1"/>
          <p:nvPr/>
        </p:nvSpPr>
        <p:spPr>
          <a:xfrm>
            <a:off x="6923314" y="1559840"/>
            <a:ext cx="5004126" cy="1015663"/>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lang="en-GB" sz="2000" noProof="0" dirty="0">
                <a:solidFill>
                  <a:srgbClr val="000000"/>
                </a:solidFill>
                <a:latin typeface="Arial" panose="020B0604020202020204" pitchFamily="34" charset="0"/>
                <a:cs typeface="Arial" panose="020B0604020202020204" pitchFamily="34" charset="0"/>
              </a:rPr>
              <a:t> At each time-step the RNN cell process the word/embedding/feature, and updates the hidden state.</a:t>
            </a: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05517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Part 1</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633451" cy="4401205"/>
          </a:xfrm>
          <a:prstGeom prst="rect">
            <a:avLst/>
          </a:prstGeom>
          <a:noFill/>
        </p:spPr>
        <p:txBody>
          <a:bodyPr wrap="square" rtlCol="0">
            <a:spAutoFit/>
          </a:bodyPr>
          <a:lstStyle/>
          <a:p>
            <a:pPr marL="342900" lvl="0"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Representing Sequences</a:t>
            </a:r>
          </a:p>
          <a:p>
            <a:pPr marL="342900" lvl="0" indent="-342900" defTabSz="457200">
              <a:buFont typeface="Arial" panose="020B0604020202020204" pitchFamily="34" charset="0"/>
              <a:buChar char="•"/>
              <a:defRPr/>
            </a:pPr>
            <a:endParaRPr lang="en-GB" sz="2000" dirty="0">
              <a:solidFill>
                <a:srgbClr val="000000"/>
              </a:solidFill>
            </a:endParaRPr>
          </a:p>
          <a:p>
            <a:pPr marL="342900" lvl="0"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Recurrent Neural Networks</a:t>
            </a:r>
          </a:p>
          <a:p>
            <a:pPr marL="800100" lvl="1"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Backprop through time</a:t>
            </a:r>
          </a:p>
          <a:p>
            <a:pPr marL="800100" lvl="1"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LSTM and GRU</a:t>
            </a:r>
          </a:p>
          <a:p>
            <a:pPr marL="342900" lvl="0"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Architecture Choices</a:t>
            </a:r>
          </a:p>
          <a:p>
            <a:pPr marL="800100" lvl="1"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Bi-directionality</a:t>
            </a:r>
          </a:p>
          <a:p>
            <a:pPr marL="800100" lvl="1" indent="-342900" defTabSz="457200">
              <a:buFont typeface="Arial" panose="020B0604020202020204" pitchFamily="34" charset="0"/>
              <a:buChar char="•"/>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Stacking</a:t>
            </a:r>
          </a:p>
          <a:p>
            <a:pPr marL="800100" lvl="1" indent="-342900" defTabSz="457200">
              <a:buFont typeface="Arial" panose="020B0604020202020204" pitchFamily="34" charset="0"/>
              <a:buChar char="•"/>
              <a:defRPr/>
            </a:pPr>
            <a:endParaRPr lang="en-GB" sz="2000" dirty="0">
              <a:solidFill>
                <a:srgbClr val="000000"/>
              </a:solidFill>
              <a:latin typeface="Arial" panose="020B0604020202020204" pitchFamily="34" charset="0"/>
              <a:cs typeface="Arial" panose="020B0604020202020204" pitchFamily="34" charset="0"/>
            </a:endParaRPr>
          </a:p>
          <a:p>
            <a:pPr marL="800100" lvl="1" indent="-342900" defTabSz="457200">
              <a:buFont typeface="Arial" panose="020B0604020202020204" pitchFamily="34" charset="0"/>
              <a:buChar char="•"/>
              <a:defRPr/>
            </a:pPr>
            <a:endParaRPr lang="en-GB" sz="2000" dirty="0">
              <a:solidFill>
                <a:srgbClr val="000000"/>
              </a:solidFill>
              <a:latin typeface="Arial" panose="020B0604020202020204" pitchFamily="34" charset="0"/>
              <a:cs typeface="Arial" panose="020B0604020202020204" pitchFamily="34" charset="0"/>
            </a:endParaRPr>
          </a:p>
          <a:p>
            <a:pPr marL="342900" lvl="0" indent="-342900" defTabSz="457200">
              <a:buFont typeface="Arial" panose="020B0604020202020204" pitchFamily="34" charset="0"/>
              <a:buChar char="•"/>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Sequence Encoding</a:t>
            </a:r>
          </a:p>
          <a:p>
            <a:pPr marL="800100" lvl="1"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Sequence to Sequence</a:t>
            </a:r>
          </a:p>
          <a:p>
            <a:pPr marL="800100" lvl="1" indent="-342900" defTabSz="457200">
              <a:buFont typeface="Arial" panose="020B0604020202020204" pitchFamily="34" charset="0"/>
              <a:buChar char="•"/>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Sequence Classification</a:t>
            </a:r>
          </a:p>
          <a:p>
            <a:pPr marL="800100" lvl="1" indent="-342900" defTabSz="457200">
              <a:buFont typeface="Arial" panose="020B0604020202020204" pitchFamily="34" charset="0"/>
              <a:buChar char="•"/>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083913" y="1430722"/>
            <a:ext cx="6169740" cy="3473335"/>
          </a:xfrm>
          <a:prstGeom prst="rect">
            <a:avLst/>
          </a:prstGeom>
        </p:spPr>
      </p:pic>
    </p:spTree>
    <p:extLst>
      <p:ext uri="{BB962C8B-B14F-4D97-AF65-F5344CB8AC3E}">
        <p14:creationId xmlns:p14="http://schemas.microsoft.com/office/powerpoint/2010/main" val="29797677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4000" noProof="0" dirty="0">
                <a:solidFill>
                  <a:srgbClr val="000000"/>
                </a:solidFill>
                <a:latin typeface="Arial" panose="020B0604020202020204" pitchFamily="34" charset="0"/>
                <a:cs typeface="Arial" panose="020B0604020202020204" pitchFamily="34" charset="0"/>
              </a:rPr>
              <a:t>Sentence Encoding</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647977" cy="4401205"/>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Encoding sentences with LSTM/RNN update the hidden state at each time-step (word).</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Can either;</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dirty="0">
                <a:solidFill>
                  <a:srgbClr val="000000"/>
                </a:solidFill>
                <a:latin typeface="Arial" panose="020B0604020202020204" pitchFamily="34" charset="0"/>
                <a:cs typeface="Arial" panose="020B0604020202020204" pitchFamily="34" charset="0"/>
              </a:rPr>
              <a:t>Consider last hidden state as the sentence vector, also called context vector.</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2000" dirty="0">
              <a:solidFill>
                <a:srgbClr val="000000"/>
              </a:solidFill>
              <a:latin typeface="Arial" panose="020B0604020202020204" pitchFamily="34" charset="0"/>
              <a:cs typeface="Arial" panose="020B060402020202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dirty="0">
                <a:solidFill>
                  <a:srgbClr val="000000"/>
                </a:solidFill>
                <a:latin typeface="Arial" panose="020B0604020202020204" pitchFamily="34" charset="0"/>
                <a:cs typeface="Arial" panose="020B0604020202020204" pitchFamily="34" charset="0"/>
              </a:rPr>
              <a:t>Or, output hidden state at each time-step, resulting in a matrix. Need to do some dimensionality reduction, i.e. pooling.</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You can also use Convolutional Networks to encode sentences.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5634" y="2109290"/>
            <a:ext cx="5640692" cy="2688954"/>
          </a:xfrm>
          <a:prstGeom prst="rect">
            <a:avLst/>
          </a:prstGeom>
        </p:spPr>
      </p:pic>
    </p:spTree>
    <p:extLst>
      <p:ext uri="{BB962C8B-B14F-4D97-AF65-F5344CB8AC3E}">
        <p14:creationId xmlns:p14="http://schemas.microsoft.com/office/powerpoint/2010/main" val="2884863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defTabSz="457200">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Sequence-to-Sequence </a:t>
            </a:r>
            <a:r>
              <a:rPr lang="en-GB" sz="4000" dirty="0">
                <a:solidFill>
                  <a:srgbClr val="000000"/>
                </a:solidFill>
                <a:latin typeface="Arial" panose="020B0604020202020204" pitchFamily="34" charset="0"/>
                <a:cs typeface="Arial" panose="020B0604020202020204" pitchFamily="34" charset="0"/>
              </a:rPr>
              <a:t>(Seq2seq)</a:t>
            </a: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69" y="1536174"/>
            <a:ext cx="4271183" cy="4401205"/>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Encoder-decoder model is commonly used for text generation and prediction e.g. next sentence, word, or neural machine translation.</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Encoder</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 final hidden-state is considered an </a:t>
            </a:r>
            <a:r>
              <a:rPr kumimoji="0" lang="en-GB" sz="2000" b="0"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encoded</a:t>
            </a:r>
            <a:r>
              <a:rPr lang="en-GB" sz="2000" dirty="0">
                <a:solidFill>
                  <a:srgbClr val="000000"/>
                </a:solidFill>
                <a:latin typeface="Arial" panose="020B0604020202020204" pitchFamily="34" charset="0"/>
                <a:cs typeface="Arial" panose="020B0604020202020204" pitchFamily="34" charset="0"/>
              </a:rPr>
              <a:t> </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representation of the sentence, or the </a:t>
            </a:r>
            <a:r>
              <a:rPr kumimoji="0" lang="en-GB" sz="2000" b="0"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context vector</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Decoder</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 starts with the </a:t>
            </a:r>
            <a:r>
              <a:rPr kumimoji="0" lang="en-GB" sz="2000" b="0"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context vector</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as its hidden-state and generates the tokens.</a:t>
            </a:r>
          </a:p>
        </p:txBody>
      </p:sp>
      <p:pic>
        <p:nvPicPr>
          <p:cNvPr id="3" name="Picture 2">
            <a:extLst>
              <a:ext uri="{FF2B5EF4-FFF2-40B4-BE49-F238E27FC236}">
                <a16:creationId xmlns:a16="http://schemas.microsoft.com/office/drawing/2014/main" id="{94C51BE0-B8AA-4AAE-AF7A-F0930BAAB4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9713" y="2055434"/>
            <a:ext cx="6684041" cy="2747131"/>
          </a:xfrm>
          <a:prstGeom prst="rect">
            <a:avLst/>
          </a:prstGeom>
        </p:spPr>
      </p:pic>
    </p:spTree>
    <p:extLst>
      <p:ext uri="{BB962C8B-B14F-4D97-AF65-F5344CB8AC3E}">
        <p14:creationId xmlns:p14="http://schemas.microsoft.com/office/powerpoint/2010/main" val="670983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Sequence Classification</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4256061" cy="4093428"/>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Can use similar approach to label sequences of text.</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Could be dialogue act (</a:t>
            </a:r>
            <a:r>
              <a:rPr lang="en-GB" sz="2000" i="1" dirty="0">
                <a:solidFill>
                  <a:srgbClr val="000000"/>
                </a:solidFill>
                <a:latin typeface="Arial" panose="020B0604020202020204" pitchFamily="34" charset="0"/>
                <a:cs typeface="Arial" panose="020B0604020202020204" pitchFamily="34" charset="0"/>
              </a:rPr>
              <a:t>question</a:t>
            </a:r>
            <a:r>
              <a:rPr lang="en-GB" sz="2000" dirty="0">
                <a:solidFill>
                  <a:srgbClr val="000000"/>
                </a:solidFill>
                <a:latin typeface="Arial" panose="020B0604020202020204" pitchFamily="34" charset="0"/>
                <a:cs typeface="Arial" panose="020B0604020202020204" pitchFamily="34" charset="0"/>
              </a:rPr>
              <a:t>, </a:t>
            </a:r>
            <a:r>
              <a:rPr lang="en-GB" sz="2000" i="1" dirty="0">
                <a:solidFill>
                  <a:srgbClr val="000000"/>
                </a:solidFill>
                <a:latin typeface="Arial" panose="020B0604020202020204" pitchFamily="34" charset="0"/>
                <a:cs typeface="Arial" panose="020B0604020202020204" pitchFamily="34" charset="0"/>
              </a:rPr>
              <a:t>answer</a:t>
            </a:r>
            <a:r>
              <a:rPr lang="en-GB" sz="2000" dirty="0">
                <a:solidFill>
                  <a:srgbClr val="000000"/>
                </a:solidFill>
                <a:latin typeface="Arial" panose="020B0604020202020204" pitchFamily="34" charset="0"/>
                <a:cs typeface="Arial" panose="020B0604020202020204" pitchFamily="34" charset="0"/>
              </a:rPr>
              <a:t>, etc), topic, or sentiment.</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Encoder</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 final hidden-state is considered an </a:t>
            </a:r>
            <a:r>
              <a:rPr kumimoji="0" lang="en-GB" sz="2000" b="0"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encoded</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representation of the sentence</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Classifier</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 standard neural network takes encoded sentence as input and predicts the label</a:t>
            </a:r>
          </a:p>
        </p:txBody>
      </p:sp>
      <p:pic>
        <p:nvPicPr>
          <p:cNvPr id="7" name="Picture 6">
            <a:extLst>
              <a:ext uri="{FF2B5EF4-FFF2-40B4-BE49-F238E27FC236}">
                <a16:creationId xmlns:a16="http://schemas.microsoft.com/office/drawing/2014/main" id="{940DA917-A7F0-4DE7-896A-EF71F9924D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0863" y="1667092"/>
            <a:ext cx="6337738" cy="3515721"/>
          </a:xfrm>
          <a:prstGeom prst="rect">
            <a:avLst/>
          </a:prstGeom>
        </p:spPr>
      </p:pic>
    </p:spTree>
    <p:extLst>
      <p:ext uri="{BB962C8B-B14F-4D97-AF65-F5344CB8AC3E}">
        <p14:creationId xmlns:p14="http://schemas.microsoft.com/office/powerpoint/2010/main" val="28828274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Part 2: Language Modelling</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633451" cy="3785652"/>
          </a:xfrm>
          <a:prstGeom prst="rect">
            <a:avLst/>
          </a:prstGeom>
          <a:noFill/>
        </p:spPr>
        <p:txBody>
          <a:bodyPr wrap="square" rtlCol="0">
            <a:spAutoFit/>
          </a:bodyPr>
          <a:lstStyle/>
          <a:p>
            <a:pPr marL="342900" lvl="0"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Language Models</a:t>
            </a:r>
          </a:p>
          <a:p>
            <a:pPr marL="800100" lvl="1"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N-gram</a:t>
            </a:r>
          </a:p>
          <a:p>
            <a:pPr marL="800100" lvl="1"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RNN</a:t>
            </a:r>
          </a:p>
          <a:p>
            <a:pPr marL="800100" lvl="1" indent="-342900" defTabSz="457200">
              <a:buFont typeface="Arial" panose="020B0604020202020204" pitchFamily="34" charset="0"/>
              <a:buChar char="•"/>
              <a:defRPr/>
            </a:pPr>
            <a:endParaRPr lang="en-GB" sz="2000" dirty="0">
              <a:solidFill>
                <a:srgbClr val="000000"/>
              </a:solidFill>
              <a:latin typeface="Arial" panose="020B0604020202020204" pitchFamily="34" charset="0"/>
              <a:cs typeface="Arial" panose="020B0604020202020204" pitchFamily="34" charset="0"/>
            </a:endParaRPr>
          </a:p>
          <a:p>
            <a:pPr marL="342900" lvl="0"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Sampling</a:t>
            </a:r>
          </a:p>
          <a:p>
            <a:pPr lvl="1" defTabSz="457200">
              <a:defRPr/>
            </a:pPr>
            <a:endParaRPr lang="en-GB" sz="2000" dirty="0">
              <a:solidFill>
                <a:srgbClr val="000000"/>
              </a:solidFill>
            </a:endParaRPr>
          </a:p>
          <a:p>
            <a:pPr marL="342900" lvl="0"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Language Generation</a:t>
            </a:r>
          </a:p>
          <a:p>
            <a:pPr lvl="1" defTabSz="457200">
              <a:defRPr/>
            </a:pPr>
            <a:endParaRPr lang="en-GB" sz="2000" dirty="0">
              <a:solidFill>
                <a:srgbClr val="000000"/>
              </a:solidFill>
              <a:latin typeface="Arial" panose="020B0604020202020204" pitchFamily="34" charset="0"/>
              <a:cs typeface="Arial" panose="020B0604020202020204" pitchFamily="34" charset="0"/>
            </a:endParaRPr>
          </a:p>
          <a:p>
            <a:pPr marL="342900" lvl="0"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Perplexity</a:t>
            </a:r>
          </a:p>
          <a:p>
            <a:pPr marL="342900" lvl="0" indent="-342900" defTabSz="457200">
              <a:buFont typeface="Arial" panose="020B0604020202020204" pitchFamily="34" charset="0"/>
              <a:buChar char="•"/>
              <a:defRPr/>
            </a:pPr>
            <a:endParaRPr lang="en-GB" sz="2000" dirty="0">
              <a:solidFill>
                <a:srgbClr val="000000"/>
              </a:solidFill>
              <a:latin typeface="Arial" panose="020B0604020202020204" pitchFamily="34" charset="0"/>
              <a:cs typeface="Arial" panose="020B0604020202020204" pitchFamily="34" charset="0"/>
            </a:endParaRPr>
          </a:p>
          <a:p>
            <a:pPr marL="342900" lvl="0"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Contextual Language Models</a:t>
            </a:r>
          </a:p>
          <a:p>
            <a:pPr marL="800100" lvl="1" indent="-342900" defTabSz="457200">
              <a:buFont typeface="Arial" panose="020B0604020202020204" pitchFamily="34" charset="0"/>
              <a:buChar char="•"/>
              <a:defRPr/>
            </a:pPr>
            <a:r>
              <a:rPr lang="en-GB" sz="2000" dirty="0" err="1">
                <a:solidFill>
                  <a:srgbClr val="000000"/>
                </a:solidFill>
                <a:latin typeface="Arial" panose="020B0604020202020204" pitchFamily="34" charset="0"/>
                <a:cs typeface="Arial" panose="020B0604020202020204" pitchFamily="34" charset="0"/>
              </a:rPr>
              <a:t>ELMo</a:t>
            </a:r>
            <a:endParaRPr lang="en-GB" sz="2000" dirty="0">
              <a:solidFill>
                <a:srgbClr val="000000"/>
              </a:solidFill>
              <a:latin typeface="Arial" panose="020B0604020202020204" pitchFamily="34" charset="0"/>
              <a:cs typeface="Arial" panose="020B0604020202020204" pitchFamily="34" charset="0"/>
            </a:endParaRPr>
          </a:p>
        </p:txBody>
      </p:sp>
      <p:pic>
        <p:nvPicPr>
          <p:cNvPr id="1026" name="Picture 2" descr="A guide to language model sampling in AllenNLP | by Jackson Stokes | AI2  Blog">
            <a:extLst>
              <a:ext uri="{FF2B5EF4-FFF2-40B4-BE49-F238E27FC236}">
                <a16:creationId xmlns:a16="http://schemas.microsoft.com/office/drawing/2014/main" id="{0A78B4C1-F408-6EAA-CB65-02E50BFF3E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42" y="1876425"/>
            <a:ext cx="6097558" cy="310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5311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Language Modelling</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804974" cy="4708981"/>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Building general long-term model of language by learning to predict the next word(s) based on previous input.</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Transferable to lots of natural language tasks: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2000" dirty="0">
              <a:solidFill>
                <a:srgbClr val="000000"/>
              </a:solidFill>
              <a:latin typeface="Arial" panose="020B0604020202020204" pitchFamily="34" charset="0"/>
              <a:cs typeface="Arial" panose="020B060402020202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dirty="0">
                <a:solidFill>
                  <a:srgbClr val="000000"/>
                </a:solidFill>
                <a:latin typeface="Arial" panose="020B0604020202020204" pitchFamily="34" charset="0"/>
                <a:cs typeface="Arial" panose="020B0604020202020204" pitchFamily="34" charset="0"/>
              </a:rPr>
              <a:t>Generating text – chatbots, ‘fake news’, etc…</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2000" dirty="0">
              <a:solidFill>
                <a:srgbClr val="000000"/>
              </a:solidFill>
              <a:latin typeface="Arial" panose="020B0604020202020204" pitchFamily="34" charset="0"/>
              <a:cs typeface="Arial" panose="020B060402020202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dirty="0">
                <a:solidFill>
                  <a:srgbClr val="000000"/>
                </a:solidFill>
                <a:latin typeface="Arial" panose="020B0604020202020204" pitchFamily="34" charset="0"/>
                <a:cs typeface="Arial" panose="020B0604020202020204" pitchFamily="34" charset="0"/>
              </a:rPr>
              <a:t>Predicting text - what is the next word in the sentence? e.g. predictive text/spell checker!</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2000" dirty="0">
              <a:solidFill>
                <a:srgbClr val="000000"/>
              </a:solidFill>
              <a:latin typeface="Arial" panose="020B0604020202020204" pitchFamily="34" charset="0"/>
              <a:cs typeface="Arial" panose="020B060402020202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dirty="0">
                <a:solidFill>
                  <a:srgbClr val="000000"/>
                </a:solidFill>
                <a:latin typeface="Arial" panose="020B0604020202020204" pitchFamily="34" charset="0"/>
                <a:cs typeface="Arial" panose="020B0604020202020204" pitchFamily="34" charset="0"/>
              </a:rPr>
              <a:t>Classifying text - is this a question or a statement?</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dirty="0">
                <a:solidFill>
                  <a:srgbClr val="000000"/>
                </a:solidFill>
                <a:latin typeface="Arial" panose="020B0604020202020204" pitchFamily="34" charset="0"/>
                <a:cs typeface="Arial" panose="020B0604020202020204" pitchFamily="34" charset="0"/>
              </a:rPr>
              <a:t>Machine Translation.</a:t>
            </a: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7" name="Picture 6">
            <a:extLst>
              <a:ext uri="{FF2B5EF4-FFF2-40B4-BE49-F238E27FC236}">
                <a16:creationId xmlns:a16="http://schemas.microsoft.com/office/drawing/2014/main" id="{1FF2C9C4-8C41-47C5-9783-7BDABDDF5F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9984" y="1300503"/>
            <a:ext cx="4799161" cy="4499693"/>
          </a:xfrm>
          <a:prstGeom prst="rect">
            <a:avLst/>
          </a:prstGeom>
        </p:spPr>
      </p:pic>
    </p:spTree>
    <p:extLst>
      <p:ext uri="{BB962C8B-B14F-4D97-AF65-F5344CB8AC3E}">
        <p14:creationId xmlns:p14="http://schemas.microsoft.com/office/powerpoint/2010/main" val="15355235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background pattern&#10;&#10;Description automatically generated">
            <a:extLst>
              <a:ext uri="{FF2B5EF4-FFF2-40B4-BE49-F238E27FC236}">
                <a16:creationId xmlns:a16="http://schemas.microsoft.com/office/drawing/2014/main" id="{4F2B0CF4-1821-775A-C14A-A0E4105E6D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0236" y="4484889"/>
            <a:ext cx="5616639" cy="1282059"/>
          </a:xfrm>
          <a:prstGeom prst="rect">
            <a:avLst/>
          </a:prstGeom>
        </p:spPr>
      </p:pic>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Language Modelling</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804974" cy="4230774"/>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Basic idea – assign a probability to a sequence of words from a vocabulary.</a:t>
                </a:r>
              </a:p>
              <a:p>
                <a:pPr marR="0" lvl="0" algn="l" defTabSz="457200" rtl="0" eaLnBrk="1" fontAlgn="auto" latinLnBrk="0" hangingPunct="1">
                  <a:lnSpc>
                    <a:spcPct val="100000"/>
                  </a:lnSpc>
                  <a:spcBef>
                    <a:spcPts val="0"/>
                  </a:spcBef>
                  <a:spcAft>
                    <a:spcPts val="0"/>
                  </a:spcAft>
                  <a:buClrTx/>
                  <a:buSzTx/>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A language model computes either:</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defTabSz="457200">
                  <a:defRPr/>
                </a:pPr>
                <a:r>
                  <a:rPr lang="en-GB" sz="2000" dirty="0">
                    <a:solidFill>
                      <a:srgbClr val="000000"/>
                    </a:solidFill>
                    <a:latin typeface="Arial" panose="020B0604020202020204" pitchFamily="34" charset="0"/>
                    <a:cs typeface="Arial" panose="020B0604020202020204" pitchFamily="34" charset="0"/>
                  </a:rPr>
                  <a:t>The probability of a sentence or sequence of words. </a:t>
                </a:r>
                <a14:m>
                  <m:oMath xmlns:m="http://schemas.openxmlformats.org/officeDocument/2006/math">
                    <m:r>
                      <m:rPr>
                        <m:nor/>
                      </m:rPr>
                      <a:rPr lang="en-GB" sz="2000" i="0" smtClean="0">
                        <a:solidFill>
                          <a:srgbClr val="000000"/>
                        </a:solidFill>
                        <a:latin typeface="Segoe Print" panose="02000600000000000000" pitchFamily="2" charset="0"/>
                        <a:cs typeface="Arial" panose="020B0604020202020204" pitchFamily="34" charset="0"/>
                      </a:rPr>
                      <m:t>P</m:t>
                    </m:r>
                    <m:d>
                      <m:dPr>
                        <m:ctrlPr>
                          <a:rPr lang="en-GB" sz="2000" i="1">
                            <a:solidFill>
                              <a:srgbClr val="000000"/>
                            </a:solidFill>
                            <a:latin typeface="Cambria Math" panose="02040503050406030204" pitchFamily="18" charset="0"/>
                            <a:cs typeface="Arial" panose="020B0604020202020204" pitchFamily="34" charset="0"/>
                          </a:rPr>
                        </m:ctrlPr>
                      </m:dPr>
                      <m:e>
                        <m:r>
                          <m:rPr>
                            <m:nor/>
                          </m:rPr>
                          <a:rPr lang="en-GB" sz="2000" b="0" i="0" smtClean="0">
                            <a:solidFill>
                              <a:srgbClr val="0070C0"/>
                            </a:solidFill>
                            <a:latin typeface="Segoe Print" panose="02000600000000000000" pitchFamily="2" charset="0"/>
                            <a:cs typeface="Arial" panose="020B0604020202020204" pitchFamily="34" charset="0"/>
                          </a:rPr>
                          <m:t>s</m:t>
                        </m:r>
                      </m:e>
                    </m:d>
                    <m:r>
                      <m:rPr>
                        <m:nor/>
                      </m:rPr>
                      <a:rPr lang="en-GB" sz="2000" b="0" i="0" smtClean="0">
                        <a:solidFill>
                          <a:srgbClr val="000000"/>
                        </a:solidFill>
                        <a:latin typeface="Segoe Print" panose="02000600000000000000" pitchFamily="2" charset="0"/>
                        <a:cs typeface="Arial" panose="020B0604020202020204" pitchFamily="34" charset="0"/>
                      </a:rPr>
                      <m:t> </m:t>
                    </m:r>
                    <m:r>
                      <m:rPr>
                        <m:nor/>
                      </m:rPr>
                      <a:rPr lang="en-GB" sz="2000" i="0">
                        <a:solidFill>
                          <a:srgbClr val="000000"/>
                        </a:solidFill>
                        <a:latin typeface="Segoe Print" panose="02000600000000000000" pitchFamily="2" charset="0"/>
                        <a:cs typeface="Arial" panose="020B0604020202020204" pitchFamily="34" charset="0"/>
                      </a:rPr>
                      <m:t>=</m:t>
                    </m:r>
                    <m:r>
                      <m:rPr>
                        <m:nor/>
                      </m:rPr>
                      <a:rPr lang="en-GB" sz="2000" b="0" i="0" smtClean="0">
                        <a:solidFill>
                          <a:srgbClr val="000000"/>
                        </a:solidFill>
                        <a:latin typeface="Segoe Print" panose="02000600000000000000" pitchFamily="2" charset="0"/>
                        <a:cs typeface="Arial" panose="020B0604020202020204" pitchFamily="34" charset="0"/>
                      </a:rPr>
                      <m:t> </m:t>
                    </m:r>
                    <m:r>
                      <m:rPr>
                        <m:nor/>
                      </m:rPr>
                      <a:rPr lang="en-GB" sz="2000" i="0">
                        <a:solidFill>
                          <a:srgbClr val="000000"/>
                        </a:solidFill>
                        <a:latin typeface="Segoe Print" panose="02000600000000000000" pitchFamily="2" charset="0"/>
                        <a:cs typeface="Arial" panose="020B0604020202020204" pitchFamily="34" charset="0"/>
                      </a:rPr>
                      <m:t>P</m:t>
                    </m:r>
                    <m:r>
                      <m:rPr>
                        <m:nor/>
                      </m:rPr>
                      <a:rPr lang="en-GB" sz="2000" i="0">
                        <a:solidFill>
                          <a:srgbClr val="000000"/>
                        </a:solidFill>
                        <a:latin typeface="Segoe Print" panose="02000600000000000000" pitchFamily="2" charset="0"/>
                        <a:cs typeface="Arial" panose="020B0604020202020204" pitchFamily="34" charset="0"/>
                      </a:rPr>
                      <m:t>(</m:t>
                    </m:r>
                    <m:sSub>
                      <m:sSubPr>
                        <m:ctrlPr>
                          <a:rPr lang="en-GB" sz="2000" i="1" smtClean="0">
                            <a:solidFill>
                              <a:srgbClr val="00B050"/>
                            </a:solidFill>
                            <a:latin typeface="Cambria Math" panose="02040503050406030204" pitchFamily="18" charset="0"/>
                            <a:cs typeface="Arial" panose="020B0604020202020204" pitchFamily="34" charset="0"/>
                          </a:rPr>
                        </m:ctrlPr>
                      </m:sSubPr>
                      <m:e>
                        <m:r>
                          <m:rPr>
                            <m:nor/>
                          </m:rPr>
                          <a:rPr lang="en-GB" sz="2000" i="0">
                            <a:solidFill>
                              <a:srgbClr val="00B050"/>
                            </a:solidFill>
                            <a:latin typeface="Segoe Print" panose="02000600000000000000" pitchFamily="2" charset="0"/>
                            <a:cs typeface="Arial" panose="020B0604020202020204" pitchFamily="34" charset="0"/>
                          </a:rPr>
                          <m:t>w</m:t>
                        </m:r>
                      </m:e>
                      <m:sub>
                        <m:r>
                          <m:rPr>
                            <m:nor/>
                          </m:rPr>
                          <a:rPr lang="en-GB" sz="2000" i="0">
                            <a:solidFill>
                              <a:srgbClr val="00B050"/>
                            </a:solidFill>
                            <a:latin typeface="Segoe Print" panose="02000600000000000000" pitchFamily="2" charset="0"/>
                            <a:cs typeface="Arial" panose="020B0604020202020204" pitchFamily="34" charset="0"/>
                          </a:rPr>
                          <m:t>1</m:t>
                        </m:r>
                      </m:sub>
                    </m:sSub>
                    <m:r>
                      <m:rPr>
                        <m:nor/>
                      </m:rPr>
                      <a:rPr lang="en-GB" sz="2000" i="0">
                        <a:solidFill>
                          <a:srgbClr val="000000"/>
                        </a:solidFill>
                        <a:latin typeface="Segoe Print" panose="02000600000000000000" pitchFamily="2" charset="0"/>
                        <a:cs typeface="Arial" panose="020B0604020202020204" pitchFamily="34" charset="0"/>
                      </a:rPr>
                      <m:t>,</m:t>
                    </m:r>
                    <m:r>
                      <m:rPr>
                        <m:nor/>
                      </m:rPr>
                      <a:rPr lang="en-GB" sz="2000" i="0" dirty="0">
                        <a:solidFill>
                          <a:srgbClr val="000000"/>
                        </a:solidFill>
                        <a:latin typeface="Segoe Print" panose="02000600000000000000" pitchFamily="2" charset="0"/>
                        <a:cs typeface="Arial" panose="020B0604020202020204" pitchFamily="34" charset="0"/>
                      </a:rPr>
                      <m:t> </m:t>
                    </m:r>
                    <m:sSub>
                      <m:sSubPr>
                        <m:ctrlPr>
                          <a:rPr lang="en-GB" sz="2000" i="1" smtClean="0">
                            <a:solidFill>
                              <a:srgbClr val="00B050"/>
                            </a:solidFill>
                            <a:latin typeface="Cambria Math" panose="02040503050406030204" pitchFamily="18" charset="0"/>
                            <a:cs typeface="Arial" panose="020B0604020202020204" pitchFamily="34" charset="0"/>
                          </a:rPr>
                        </m:ctrlPr>
                      </m:sSubPr>
                      <m:e>
                        <m:r>
                          <m:rPr>
                            <m:nor/>
                          </m:rPr>
                          <a:rPr lang="en-GB" sz="2000" i="0">
                            <a:solidFill>
                              <a:srgbClr val="00B050"/>
                            </a:solidFill>
                            <a:latin typeface="Segoe Print" panose="02000600000000000000" pitchFamily="2" charset="0"/>
                            <a:cs typeface="Arial" panose="020B0604020202020204" pitchFamily="34" charset="0"/>
                          </a:rPr>
                          <m:t>w</m:t>
                        </m:r>
                      </m:e>
                      <m:sub>
                        <m:r>
                          <m:rPr>
                            <m:nor/>
                          </m:rPr>
                          <a:rPr lang="en-GB" sz="2000" i="0">
                            <a:solidFill>
                              <a:srgbClr val="00B050"/>
                            </a:solidFill>
                            <a:latin typeface="Segoe Print" panose="02000600000000000000" pitchFamily="2" charset="0"/>
                            <a:cs typeface="Arial" panose="020B0604020202020204" pitchFamily="34" charset="0"/>
                          </a:rPr>
                          <m:t>2</m:t>
                        </m:r>
                      </m:sub>
                    </m:sSub>
                    <m:r>
                      <m:rPr>
                        <m:nor/>
                      </m:rPr>
                      <a:rPr lang="en-GB" sz="2000" i="0">
                        <a:solidFill>
                          <a:srgbClr val="000000"/>
                        </a:solidFill>
                        <a:latin typeface="Segoe Print" panose="02000600000000000000" pitchFamily="2" charset="0"/>
                        <a:cs typeface="Arial" panose="020B0604020202020204" pitchFamily="34" charset="0"/>
                      </a:rPr>
                      <m:t>,</m:t>
                    </m:r>
                    <m:r>
                      <m:rPr>
                        <m:nor/>
                      </m:rPr>
                      <a:rPr lang="en-GB" sz="2000" i="0" dirty="0">
                        <a:solidFill>
                          <a:srgbClr val="000000"/>
                        </a:solidFill>
                        <a:latin typeface="Segoe Print" panose="02000600000000000000" pitchFamily="2" charset="0"/>
                        <a:cs typeface="Arial" panose="020B0604020202020204" pitchFamily="34" charset="0"/>
                      </a:rPr>
                      <m:t>… </m:t>
                    </m:r>
                    <m:sSub>
                      <m:sSubPr>
                        <m:ctrlPr>
                          <a:rPr lang="en-GB" sz="2000" i="1" smtClean="0">
                            <a:solidFill>
                              <a:srgbClr val="00B050"/>
                            </a:solidFill>
                            <a:latin typeface="Cambria Math" panose="02040503050406030204" pitchFamily="18" charset="0"/>
                            <a:cs typeface="Arial" panose="020B0604020202020204" pitchFamily="34" charset="0"/>
                          </a:rPr>
                        </m:ctrlPr>
                      </m:sSubPr>
                      <m:e>
                        <m:r>
                          <m:rPr>
                            <m:nor/>
                          </m:rPr>
                          <a:rPr lang="en-GB" sz="2000" i="0">
                            <a:solidFill>
                              <a:srgbClr val="00B050"/>
                            </a:solidFill>
                            <a:latin typeface="Segoe Print" panose="02000600000000000000" pitchFamily="2" charset="0"/>
                            <a:cs typeface="Arial" panose="020B0604020202020204" pitchFamily="34" charset="0"/>
                          </a:rPr>
                          <m:t>w</m:t>
                        </m:r>
                      </m:e>
                      <m:sub>
                        <m:r>
                          <m:rPr>
                            <m:nor/>
                          </m:rPr>
                          <a:rPr lang="en-GB" sz="2000" i="0">
                            <a:solidFill>
                              <a:srgbClr val="00B050"/>
                            </a:solidFill>
                            <a:latin typeface="Segoe Print" panose="02000600000000000000" pitchFamily="2" charset="0"/>
                            <a:cs typeface="Arial" panose="020B0604020202020204" pitchFamily="34" charset="0"/>
                          </a:rPr>
                          <m:t>n</m:t>
                        </m:r>
                      </m:sub>
                    </m:sSub>
                    <m:r>
                      <m:rPr>
                        <m:nor/>
                      </m:rPr>
                      <a:rPr lang="en-GB" sz="2000" i="0">
                        <a:solidFill>
                          <a:srgbClr val="000000"/>
                        </a:solidFill>
                        <a:latin typeface="Segoe Print" panose="02000600000000000000" pitchFamily="2" charset="0"/>
                        <a:cs typeface="Arial" panose="020B0604020202020204" pitchFamily="34" charset="0"/>
                      </a:rPr>
                      <m:t>)</m:t>
                    </m:r>
                  </m:oMath>
                </a14:m>
                <a:endParaRPr lang="en-GB" sz="2000" dirty="0">
                  <a:solidFill>
                    <a:srgbClr val="000000"/>
                  </a:solidFill>
                  <a:latin typeface="Arial" panose="020B0604020202020204" pitchFamily="34" charset="0"/>
                  <a:cs typeface="Arial" panose="020B060402020202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dirty="0">
                    <a:solidFill>
                      <a:srgbClr val="000000"/>
                    </a:solidFill>
                    <a:latin typeface="Arial" panose="020B0604020202020204" pitchFamily="34" charset="0"/>
                    <a:cs typeface="Arial" panose="020B0604020202020204" pitchFamily="34" charset="0"/>
                  </a:rPr>
                  <a:t>Can tell us if the sentence is grammatically correct, or likely e.g. translation.</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defTabSz="457200">
                  <a:defRPr/>
                </a:pPr>
                <a:r>
                  <a:rPr lang="en-GB" sz="2000" dirty="0">
                    <a:solidFill>
                      <a:srgbClr val="000000"/>
                    </a:solidFill>
                    <a:latin typeface="Arial" panose="020B0604020202020204" pitchFamily="34" charset="0"/>
                    <a:cs typeface="Arial" panose="020B0604020202020204" pitchFamily="34" charset="0"/>
                  </a:rPr>
                  <a:t>Or, the probability of the next word, given a sequence of words. </a:t>
                </a:r>
                <a14:m>
                  <m:oMath xmlns:m="http://schemas.openxmlformats.org/officeDocument/2006/math">
                    <m:r>
                      <m:rPr>
                        <m:nor/>
                      </m:rPr>
                      <a:rPr lang="en-GB" sz="2000" b="0" i="0" dirty="0" smtClean="0">
                        <a:solidFill>
                          <a:srgbClr val="000000"/>
                        </a:solidFill>
                        <a:latin typeface="Segoe Print" panose="02000600000000000000" pitchFamily="2" charset="0"/>
                        <a:ea typeface="Cambria Math" panose="02040503050406030204" pitchFamily="18" charset="0"/>
                        <a:cs typeface="Arial" panose="020B0604020202020204" pitchFamily="34" charset="0"/>
                      </a:rPr>
                      <m:t>P</m:t>
                    </m:r>
                    <m:r>
                      <m:rPr>
                        <m:nor/>
                      </m:rPr>
                      <a:rPr lang="en-GB" sz="2000" b="0" i="0" dirty="0" smtClean="0">
                        <a:solidFill>
                          <a:srgbClr val="000000"/>
                        </a:solidFill>
                        <a:latin typeface="Segoe Print" panose="02000600000000000000" pitchFamily="2" charset="0"/>
                        <a:ea typeface="Cambria Math" panose="02040503050406030204" pitchFamily="18" charset="0"/>
                        <a:cs typeface="Arial" panose="020B0604020202020204" pitchFamily="34" charset="0"/>
                      </a:rPr>
                      <m:t>(</m:t>
                    </m:r>
                    <m:sSub>
                      <m:sSubPr>
                        <m:ctrlPr>
                          <a:rPr lang="en-GB" sz="2000" b="0" i="1" dirty="0" smtClean="0">
                            <a:solidFill>
                              <a:srgbClr val="00B050"/>
                            </a:solidFill>
                            <a:latin typeface="Cambria Math" panose="02040503050406030204" pitchFamily="18" charset="0"/>
                            <a:ea typeface="Cambria Math" panose="02040503050406030204" pitchFamily="18" charset="0"/>
                            <a:cs typeface="Arial" panose="020B0604020202020204" pitchFamily="34" charset="0"/>
                          </a:rPr>
                        </m:ctrlPr>
                      </m:sSubPr>
                      <m:e>
                        <m:r>
                          <m:rPr>
                            <m:nor/>
                          </m:rPr>
                          <a:rPr lang="en-GB" sz="2000" b="0" i="0" dirty="0" smtClean="0">
                            <a:solidFill>
                              <a:srgbClr val="00B050"/>
                            </a:solidFill>
                            <a:latin typeface="Segoe Print" panose="02000600000000000000" pitchFamily="2" charset="0"/>
                            <a:ea typeface="Cambria Math" panose="02040503050406030204" pitchFamily="18" charset="0"/>
                            <a:cs typeface="Arial" panose="020B0604020202020204" pitchFamily="34" charset="0"/>
                          </a:rPr>
                          <m:t>w</m:t>
                        </m:r>
                      </m:e>
                      <m:sub>
                        <m:r>
                          <m:rPr>
                            <m:nor/>
                          </m:rPr>
                          <a:rPr lang="en-GB" sz="2000" b="0" i="0" dirty="0" smtClean="0">
                            <a:solidFill>
                              <a:srgbClr val="00B050"/>
                            </a:solidFill>
                            <a:latin typeface="Segoe Print" panose="02000600000000000000" pitchFamily="2" charset="0"/>
                            <a:ea typeface="Cambria Math" panose="02040503050406030204" pitchFamily="18" charset="0"/>
                            <a:cs typeface="Arial" panose="020B0604020202020204" pitchFamily="34" charset="0"/>
                          </a:rPr>
                          <m:t>n</m:t>
                        </m:r>
                      </m:sub>
                    </m:sSub>
                    <m:r>
                      <m:rPr>
                        <m:nor/>
                      </m:rPr>
                      <a:rPr lang="en-GB" sz="2000" b="0" i="0" dirty="0" smtClean="0">
                        <a:solidFill>
                          <a:srgbClr val="000000"/>
                        </a:solidFill>
                        <a:latin typeface="Segoe Print" panose="02000600000000000000" pitchFamily="2" charset="0"/>
                        <a:ea typeface="Cambria Math" panose="02040503050406030204" pitchFamily="18" charset="0"/>
                        <a:cs typeface="Arial" panose="020B0604020202020204" pitchFamily="34" charset="0"/>
                      </a:rPr>
                      <m:t>|</m:t>
                    </m:r>
                    <m:sSub>
                      <m:sSubPr>
                        <m:ctrlPr>
                          <a:rPr lang="en-GB" sz="2000" b="0" i="1" dirty="0" smtClean="0">
                            <a:solidFill>
                              <a:srgbClr val="00B050"/>
                            </a:solidFill>
                            <a:latin typeface="Cambria Math" panose="02040503050406030204" pitchFamily="18" charset="0"/>
                            <a:ea typeface="Cambria Math" panose="02040503050406030204" pitchFamily="18" charset="0"/>
                            <a:cs typeface="Arial" panose="020B0604020202020204" pitchFamily="34" charset="0"/>
                          </a:rPr>
                        </m:ctrlPr>
                      </m:sSubPr>
                      <m:e>
                        <m:r>
                          <m:rPr>
                            <m:nor/>
                          </m:rPr>
                          <a:rPr lang="en-GB" sz="2000" b="0" i="0" dirty="0" smtClean="0">
                            <a:solidFill>
                              <a:srgbClr val="00B050"/>
                            </a:solidFill>
                            <a:latin typeface="Segoe Print" panose="02000600000000000000" pitchFamily="2" charset="0"/>
                            <a:ea typeface="Cambria Math" panose="02040503050406030204" pitchFamily="18" charset="0"/>
                            <a:cs typeface="Arial" panose="020B0604020202020204" pitchFamily="34" charset="0"/>
                          </a:rPr>
                          <m:t>w</m:t>
                        </m:r>
                      </m:e>
                      <m:sub>
                        <m:r>
                          <m:rPr>
                            <m:nor/>
                          </m:rPr>
                          <a:rPr lang="en-GB" sz="2000" b="0" i="0" dirty="0" smtClean="0">
                            <a:solidFill>
                              <a:srgbClr val="00B050"/>
                            </a:solidFill>
                            <a:latin typeface="Segoe Print" panose="02000600000000000000" pitchFamily="2" charset="0"/>
                            <a:ea typeface="Cambria Math" panose="02040503050406030204" pitchFamily="18" charset="0"/>
                            <a:cs typeface="Arial" panose="020B0604020202020204" pitchFamily="34" charset="0"/>
                          </a:rPr>
                          <m:t>1</m:t>
                        </m:r>
                      </m:sub>
                    </m:sSub>
                    <m:r>
                      <m:rPr>
                        <m:nor/>
                      </m:rPr>
                      <a:rPr lang="en-GB" sz="2000" b="0" i="0" dirty="0" smtClean="0">
                        <a:solidFill>
                          <a:srgbClr val="000000"/>
                        </a:solidFill>
                        <a:latin typeface="Segoe Print" panose="02000600000000000000" pitchFamily="2" charset="0"/>
                        <a:ea typeface="Cambria Math" panose="02040503050406030204" pitchFamily="18" charset="0"/>
                        <a:cs typeface="Arial" panose="020B0604020202020204" pitchFamily="34" charset="0"/>
                      </a:rPr>
                      <m:t>,…, </m:t>
                    </m:r>
                    <m:sSub>
                      <m:sSubPr>
                        <m:ctrlPr>
                          <a:rPr lang="en-GB" sz="2000" b="0" i="1" dirty="0" smtClean="0">
                            <a:solidFill>
                              <a:srgbClr val="00B050"/>
                            </a:solidFill>
                            <a:latin typeface="Cambria Math" panose="02040503050406030204" pitchFamily="18" charset="0"/>
                            <a:ea typeface="Cambria Math" panose="02040503050406030204" pitchFamily="18" charset="0"/>
                            <a:cs typeface="Arial" panose="020B0604020202020204" pitchFamily="34" charset="0"/>
                          </a:rPr>
                        </m:ctrlPr>
                      </m:sSubPr>
                      <m:e>
                        <m:r>
                          <m:rPr>
                            <m:nor/>
                          </m:rPr>
                          <a:rPr lang="en-GB" sz="2000" b="0" i="0" dirty="0" smtClean="0">
                            <a:solidFill>
                              <a:srgbClr val="00B050"/>
                            </a:solidFill>
                            <a:latin typeface="Segoe Print" panose="02000600000000000000" pitchFamily="2" charset="0"/>
                            <a:ea typeface="Cambria Math" panose="02040503050406030204" pitchFamily="18" charset="0"/>
                            <a:cs typeface="Arial" panose="020B0604020202020204" pitchFamily="34" charset="0"/>
                          </a:rPr>
                          <m:t>w</m:t>
                        </m:r>
                      </m:e>
                      <m:sub>
                        <m:r>
                          <m:rPr>
                            <m:nor/>
                          </m:rPr>
                          <a:rPr lang="en-GB" sz="2000" dirty="0">
                            <a:solidFill>
                              <a:srgbClr val="00B050"/>
                            </a:solidFill>
                            <a:latin typeface="Segoe Print" panose="02000600000000000000" pitchFamily="2" charset="0"/>
                            <a:ea typeface="Cambria Math" panose="02040503050406030204" pitchFamily="18" charset="0"/>
                            <a:cs typeface="Arial" panose="020B0604020202020204" pitchFamily="34" charset="0"/>
                          </a:rPr>
                          <m:t>n</m:t>
                        </m:r>
                        <m:r>
                          <m:rPr>
                            <m:nor/>
                          </m:rPr>
                          <a:rPr lang="en-GB" sz="2000" dirty="0">
                            <a:solidFill>
                              <a:srgbClr val="00B050"/>
                            </a:solidFill>
                            <a:latin typeface="Segoe Print" panose="02000600000000000000" pitchFamily="2" charset="0"/>
                            <a:ea typeface="Cambria Math" panose="02040503050406030204" pitchFamily="18" charset="0"/>
                            <a:cs typeface="Arial" panose="020B0604020202020204" pitchFamily="34" charset="0"/>
                          </a:rPr>
                          <m:t>−1</m:t>
                        </m:r>
                      </m:sub>
                    </m:sSub>
                    <m:r>
                      <m:rPr>
                        <m:nor/>
                      </m:rPr>
                      <a:rPr lang="en-GB" sz="2000" b="0" i="0" dirty="0" smtClean="0">
                        <a:solidFill>
                          <a:srgbClr val="000000"/>
                        </a:solidFill>
                        <a:latin typeface="Segoe Print" panose="02000600000000000000" pitchFamily="2" charset="0"/>
                        <a:ea typeface="Cambria Math" panose="02040503050406030204" pitchFamily="18" charset="0"/>
                        <a:cs typeface="Arial" panose="020B0604020202020204" pitchFamily="34" charset="0"/>
                      </a:rPr>
                      <m:t>)</m:t>
                    </m:r>
                  </m:oMath>
                </a14:m>
                <a:endParaRPr lang="en-GB" sz="2000" dirty="0">
                  <a:solidFill>
                    <a:srgbClr val="000000"/>
                  </a:solidFill>
                  <a:latin typeface="Segoe Print" panose="02000600000000000000" pitchFamily="2" charset="0"/>
                  <a:cs typeface="Arial" panose="020B060402020202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To generate language.</a:t>
                </a:r>
              </a:p>
            </p:txBody>
          </p:sp>
        </mc:Choice>
        <mc:Fallback xmlns="">
          <p:sp>
            <p:nvSpPr>
              <p:cNvPr id="23" name="TextBox 22">
                <a:extLst>
                  <a:ext uri="{FF2B5EF4-FFF2-40B4-BE49-F238E27FC236}">
                    <a16:creationId xmlns:a16="http://schemas.microsoft.com/office/drawing/2014/main" id="{F8A0128D-B241-431E-94E9-61321532D28D}"/>
                  </a:ext>
                </a:extLst>
              </p:cNvPr>
              <p:cNvSpPr txBox="1">
                <a:spLocks noRot="1" noChangeAspect="1" noMove="1" noResize="1" noEditPoints="1" noAdjustHandles="1" noChangeArrowheads="1" noChangeShapeType="1" noTextEdit="1"/>
              </p:cNvSpPr>
              <p:nvPr/>
            </p:nvSpPr>
            <p:spPr>
              <a:xfrm>
                <a:off x="1261870" y="1536174"/>
                <a:ext cx="5804974" cy="4230774"/>
              </a:xfrm>
              <a:prstGeom prst="rect">
                <a:avLst/>
              </a:prstGeom>
              <a:blipFill>
                <a:blip r:embed="rId4"/>
                <a:stretch>
                  <a:fillRect l="-1050" t="-720" r="-1471" b="-1729"/>
                </a:stretch>
              </a:blipFill>
            </p:spPr>
            <p:txBody>
              <a:bodyPr/>
              <a:lstStyle/>
              <a:p>
                <a:r>
                  <a:rPr lang="en-GB">
                    <a:noFill/>
                  </a:rPr>
                  <a:t> </a:t>
                </a:r>
              </a:p>
            </p:txBody>
          </p:sp>
        </mc:Fallback>
      </mc:AlternateContent>
      <p:sp>
        <p:nvSpPr>
          <p:cNvPr id="10" name="TextBox 9">
            <a:extLst>
              <a:ext uri="{FF2B5EF4-FFF2-40B4-BE49-F238E27FC236}">
                <a16:creationId xmlns:a16="http://schemas.microsoft.com/office/drawing/2014/main" id="{FFD91E1F-4621-4880-6D3C-78BFB79FF899}"/>
              </a:ext>
            </a:extLst>
          </p:cNvPr>
          <p:cNvSpPr txBox="1"/>
          <p:nvPr/>
        </p:nvSpPr>
        <p:spPr>
          <a:xfrm>
            <a:off x="6974343" y="3075057"/>
            <a:ext cx="5446839" cy="707886"/>
          </a:xfrm>
          <a:prstGeom prst="rect">
            <a:avLst/>
          </a:prstGeom>
          <a:noFill/>
        </p:spPr>
        <p:txBody>
          <a:bodyPr wrap="square" rtlCol="0">
            <a:spAutoFit/>
          </a:bodyPr>
          <a:lstStyle/>
          <a:p>
            <a:pPr lvl="0" defTabSz="457200">
              <a:defRPr/>
            </a:pPr>
            <a:r>
              <a:rPr lang="en-GB" sz="2000" dirty="0">
                <a:solidFill>
                  <a:srgbClr val="000000"/>
                </a:solidFill>
                <a:latin typeface="Segoe Print" panose="02000600000000000000" pitchFamily="2" charset="0"/>
                <a:cs typeface="Arial" panose="020B0604020202020204" pitchFamily="34" charset="0"/>
              </a:rPr>
              <a:t>p(The coffee black me pleases much) &lt; p(I love dark coffee).</a:t>
            </a:r>
          </a:p>
        </p:txBody>
      </p:sp>
      <p:sp>
        <p:nvSpPr>
          <p:cNvPr id="11" name="TextBox 10">
            <a:extLst>
              <a:ext uri="{FF2B5EF4-FFF2-40B4-BE49-F238E27FC236}">
                <a16:creationId xmlns:a16="http://schemas.microsoft.com/office/drawing/2014/main" id="{B30BE8CC-FB35-8DDD-A7A1-609FE6746FD5}"/>
              </a:ext>
            </a:extLst>
          </p:cNvPr>
          <p:cNvSpPr txBox="1"/>
          <p:nvPr/>
        </p:nvSpPr>
        <p:spPr>
          <a:xfrm>
            <a:off x="566732" y="6266192"/>
            <a:ext cx="10881197" cy="215444"/>
          </a:xfrm>
          <a:prstGeom prst="rect">
            <a:avLst/>
          </a:prstGeom>
          <a:noFill/>
        </p:spPr>
        <p:txBody>
          <a:bodyPr wrap="square" rtlCol="0">
            <a:spAutoFit/>
          </a:bodyPr>
          <a:lstStyle/>
          <a:p>
            <a:pPr marL="228600" indent="-228600">
              <a:buFontTx/>
              <a:buAutoNum type="arabicParenBoth"/>
            </a:pPr>
            <a:r>
              <a:rPr lang="en-GB" sz="800" dirty="0">
                <a:effectLst/>
              </a:rPr>
              <a:t>Eisenstein, J. (2018) </a:t>
            </a:r>
            <a:r>
              <a:rPr lang="en-GB" sz="800" i="1" dirty="0">
                <a:effectLst/>
              </a:rPr>
              <a:t>Natural Language Processing</a:t>
            </a:r>
            <a:r>
              <a:rPr lang="en-GB" sz="800" dirty="0">
                <a:effectLst/>
              </a:rPr>
              <a:t> Ch. 6.1</a:t>
            </a:r>
          </a:p>
        </p:txBody>
      </p:sp>
    </p:spTree>
    <p:extLst>
      <p:ext uri="{BB962C8B-B14F-4D97-AF65-F5344CB8AC3E}">
        <p14:creationId xmlns:p14="http://schemas.microsoft.com/office/powerpoint/2010/main" val="16226388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3AFA7-B4CC-1140-E5E5-C20E9F36521F}"/>
              </a:ext>
            </a:extLst>
          </p:cNvPr>
          <p:cNvSpPr>
            <a:spLocks noGrp="1"/>
          </p:cNvSpPr>
          <p:nvPr>
            <p:ph type="title"/>
          </p:nvPr>
        </p:nvSpPr>
        <p:spPr/>
        <p:txBody>
          <a:bodyPr/>
          <a:lstStyle/>
          <a:p>
            <a:r>
              <a:rPr lang="en-US" dirty="0"/>
              <a:t>Early model with simple Bayesian models</a:t>
            </a:r>
          </a:p>
        </p:txBody>
      </p:sp>
      <p:pic>
        <p:nvPicPr>
          <p:cNvPr id="4" name="Online Media 3" descr="Dasher Demonstration">
            <a:hlinkClick r:id="" action="ppaction://media"/>
            <a:extLst>
              <a:ext uri="{FF2B5EF4-FFF2-40B4-BE49-F238E27FC236}">
                <a16:creationId xmlns:a16="http://schemas.microsoft.com/office/drawing/2014/main" id="{913DBA1C-3326-6D16-85B4-9FA3C6059284}"/>
              </a:ext>
            </a:extLst>
          </p:cNvPr>
          <p:cNvPicPr>
            <a:picLocks noGrp="1" noRot="1" noChangeAspect="1"/>
          </p:cNvPicPr>
          <p:nvPr>
            <p:ph idx="1"/>
            <a:videoFile r:link="rId1"/>
          </p:nvPr>
        </p:nvPicPr>
        <p:blipFill>
          <a:blip r:embed="rId3"/>
          <a:stretch>
            <a:fillRect/>
          </a:stretch>
        </p:blipFill>
        <p:spPr>
          <a:xfrm>
            <a:off x="3195638" y="1825625"/>
            <a:ext cx="5802312" cy="4351338"/>
          </a:xfrm>
          <a:prstGeom prst="rect">
            <a:avLst/>
          </a:prstGeom>
        </p:spPr>
      </p:pic>
      <p:sp>
        <p:nvSpPr>
          <p:cNvPr id="5" name="TextBox 4">
            <a:extLst>
              <a:ext uri="{FF2B5EF4-FFF2-40B4-BE49-F238E27FC236}">
                <a16:creationId xmlns:a16="http://schemas.microsoft.com/office/drawing/2014/main" id="{FDBACD4F-7D42-B89F-ADAD-51BA9DF8FA36}"/>
              </a:ext>
            </a:extLst>
          </p:cNvPr>
          <p:cNvSpPr txBox="1"/>
          <p:nvPr/>
        </p:nvSpPr>
        <p:spPr>
          <a:xfrm>
            <a:off x="127686" y="6311900"/>
            <a:ext cx="11936627" cy="369332"/>
          </a:xfrm>
          <a:prstGeom prst="rect">
            <a:avLst/>
          </a:prstGeom>
          <a:noFill/>
        </p:spPr>
        <p:txBody>
          <a:bodyPr wrap="square" rtlCol="0">
            <a:spAutoFit/>
          </a:bodyPr>
          <a:lstStyle/>
          <a:p>
            <a:r>
              <a:rPr lang="en-US" dirty="0"/>
              <a:t>Dasher was designed by the Inference group at Cambridge and has had lots of success as an accessible text input system</a:t>
            </a:r>
          </a:p>
        </p:txBody>
      </p:sp>
    </p:spTree>
    <p:extLst>
      <p:ext uri="{BB962C8B-B14F-4D97-AF65-F5344CB8AC3E}">
        <p14:creationId xmlns:p14="http://schemas.microsoft.com/office/powerpoint/2010/main" val="2123808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N-gram Language Model</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 name="TextBox 1">
            <a:extLst>
              <a:ext uri="{FF2B5EF4-FFF2-40B4-BE49-F238E27FC236}">
                <a16:creationId xmlns:a16="http://schemas.microsoft.com/office/drawing/2014/main" id="{4652ADD9-5AC7-0DD0-57AF-DE9086D755D1}"/>
              </a:ext>
            </a:extLst>
          </p:cNvPr>
          <p:cNvSpPr txBox="1"/>
          <p:nvPr/>
        </p:nvSpPr>
        <p:spPr>
          <a:xfrm>
            <a:off x="1261871" y="1536174"/>
            <a:ext cx="5446839" cy="4708981"/>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We can use n-grams to build simple language models, which calculate the probability of a sequence (</a:t>
            </a:r>
            <a:r>
              <a:rPr lang="en-GB" sz="2000" dirty="0">
                <a:solidFill>
                  <a:srgbClr val="0070C0"/>
                </a:solidFill>
                <a:latin typeface="Segoe Print" panose="02000600000000000000" pitchFamily="2" charset="0"/>
                <a:cs typeface="Arial" panose="020B0604020202020204" pitchFamily="34" charset="0"/>
              </a:rPr>
              <a:t>s</a:t>
            </a:r>
            <a:r>
              <a:rPr lang="en-GB" sz="2000" dirty="0">
                <a:solidFill>
                  <a:srgbClr val="000000"/>
                </a:solidFill>
                <a:latin typeface="Arial" panose="020B0604020202020204" pitchFamily="34" charset="0"/>
                <a:cs typeface="Arial" panose="020B0604020202020204" pitchFamily="34" charset="0"/>
              </a:rPr>
              <a:t>) of words (</a:t>
            </a:r>
            <a:r>
              <a:rPr lang="en-GB" sz="2000" dirty="0">
                <a:solidFill>
                  <a:srgbClr val="00B050"/>
                </a:solidFill>
                <a:latin typeface="Segoe Print" panose="02000600000000000000" pitchFamily="2" charset="0"/>
                <a:cs typeface="Arial" panose="020B0604020202020204" pitchFamily="34" charset="0"/>
              </a:rPr>
              <a:t>w</a:t>
            </a:r>
            <a:r>
              <a:rPr lang="en-GB" sz="2000" dirty="0">
                <a:solidFill>
                  <a:srgbClr val="000000"/>
                </a:solidFill>
                <a:latin typeface="Arial" panose="020B0604020202020204" pitchFamily="34" charset="0"/>
                <a:cs typeface="Arial" panose="020B0604020202020204" pitchFamily="34" charset="0"/>
              </a:rPr>
              <a:t>) as the product of sub-sequences.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Using the chain rule we can compute the joint probability of words in a sentence.</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However, in practice this is intractable:</a:t>
            </a:r>
          </a:p>
          <a:p>
            <a:pPr marL="457200" lvl="0" indent="-457200" defTabSz="457200">
              <a:buFont typeface="+mj-lt"/>
              <a:buAutoNum type="arabicPeriod"/>
              <a:defRPr/>
            </a:pPr>
            <a:r>
              <a:rPr lang="en-GB" sz="2000" dirty="0">
                <a:solidFill>
                  <a:srgbClr val="000000"/>
                </a:solidFill>
                <a:latin typeface="Arial" panose="020B0604020202020204" pitchFamily="34" charset="0"/>
                <a:cs typeface="Arial" panose="020B0604020202020204" pitchFamily="34" charset="0"/>
              </a:rPr>
              <a:t>Long sequences result in multiplying many, potentially small, probabilities.</a:t>
            </a:r>
          </a:p>
          <a:p>
            <a:pPr marL="457200" lvl="0" indent="-457200" defTabSz="457200">
              <a:buFont typeface="+mj-lt"/>
              <a:buAutoNum type="arabicPeriod"/>
              <a:defRPr/>
            </a:pPr>
            <a:endParaRPr lang="en-GB" sz="2000" dirty="0">
              <a:solidFill>
                <a:srgbClr val="000000"/>
              </a:solidFill>
              <a:latin typeface="Arial" panose="020B0604020202020204" pitchFamily="34" charset="0"/>
              <a:cs typeface="Arial" panose="020B0604020202020204" pitchFamily="34" charset="0"/>
            </a:endParaRPr>
          </a:p>
          <a:p>
            <a:pPr marL="457200" lvl="0" indent="-457200" defTabSz="457200">
              <a:buFont typeface="+mj-lt"/>
              <a:buAutoNum type="arabicPeriod"/>
              <a:defRPr/>
            </a:pPr>
            <a:r>
              <a:rPr lang="en-GB" sz="2000" dirty="0">
                <a:solidFill>
                  <a:srgbClr val="000000"/>
                </a:solidFill>
                <a:latin typeface="Arial" panose="020B0604020202020204" pitchFamily="34" charset="0"/>
                <a:cs typeface="Arial" panose="020B0604020202020204" pitchFamily="34" charset="0"/>
              </a:rPr>
              <a:t>It is unlikely all sequences will be represented in training corpus, so probabilities will be very small, or zero.</a:t>
            </a:r>
          </a:p>
        </p:txBody>
      </p:sp>
      <p:sp>
        <p:nvSpPr>
          <p:cNvPr id="3" name="TextBox 2">
            <a:extLst>
              <a:ext uri="{FF2B5EF4-FFF2-40B4-BE49-F238E27FC236}">
                <a16:creationId xmlns:a16="http://schemas.microsoft.com/office/drawing/2014/main" id="{879CD3A3-A713-56EE-62E6-974583979CC7}"/>
              </a:ext>
            </a:extLst>
          </p:cNvPr>
          <p:cNvSpPr txBox="1"/>
          <p:nvPr/>
        </p:nvSpPr>
        <p:spPr>
          <a:xfrm>
            <a:off x="566732" y="6266192"/>
            <a:ext cx="10881197" cy="215444"/>
          </a:xfrm>
          <a:prstGeom prst="rect">
            <a:avLst/>
          </a:prstGeom>
          <a:noFill/>
        </p:spPr>
        <p:txBody>
          <a:bodyPr wrap="square" rtlCol="0">
            <a:spAutoFit/>
          </a:bodyPr>
          <a:lstStyle/>
          <a:p>
            <a:pPr marL="228600" indent="-228600">
              <a:buFontTx/>
              <a:buAutoNum type="arabicParenBoth"/>
            </a:pPr>
            <a:r>
              <a:rPr lang="en-GB" sz="800" dirty="0">
                <a:effectLst/>
              </a:rPr>
              <a:t>Eisenstein, J. (2018) </a:t>
            </a:r>
            <a:r>
              <a:rPr lang="en-GB" sz="800" i="1" dirty="0">
                <a:effectLst/>
              </a:rPr>
              <a:t>Natural Language Processing</a:t>
            </a:r>
            <a:r>
              <a:rPr lang="en-GB" sz="800" dirty="0">
                <a:effectLst/>
              </a:rPr>
              <a:t> Ch. 6.1</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03090AC-66BB-6DD8-FC25-29159757F708}"/>
                  </a:ext>
                </a:extLst>
              </p:cNvPr>
              <p:cNvSpPr txBox="1"/>
              <p:nvPr/>
            </p:nvSpPr>
            <p:spPr>
              <a:xfrm>
                <a:off x="6708710" y="1261740"/>
                <a:ext cx="5446839" cy="5128070"/>
              </a:xfrm>
              <a:prstGeom prst="rect">
                <a:avLst/>
              </a:prstGeom>
              <a:noFill/>
            </p:spPr>
            <p:txBody>
              <a:bodyPr wrap="square" rtlCol="0">
                <a:spAutoFit/>
              </a:bodyPr>
              <a:lstStyle/>
              <a:p>
                <a:pPr algn="ctr" defTabSz="457200">
                  <a:defRPr/>
                </a:pPr>
                <a14:m>
                  <m:oMathPara xmlns:m="http://schemas.openxmlformats.org/officeDocument/2006/math">
                    <m:oMathParaPr>
                      <m:jc m:val="center"/>
                    </m:oMathParaPr>
                    <m:oMath xmlns:m="http://schemas.openxmlformats.org/officeDocument/2006/math">
                      <m:r>
                        <m:rPr>
                          <m:nor/>
                        </m:rPr>
                        <a:rPr lang="en-GB" sz="2000" i="0" smtClean="0">
                          <a:solidFill>
                            <a:srgbClr val="000000"/>
                          </a:solidFill>
                          <a:latin typeface="Segoe Print" panose="02000600000000000000" pitchFamily="2" charset="0"/>
                          <a:cs typeface="Arial" panose="020B0604020202020204" pitchFamily="34" charset="0"/>
                        </a:rPr>
                        <m:t>P</m:t>
                      </m:r>
                      <m:d>
                        <m:dPr>
                          <m:ctrlPr>
                            <a:rPr lang="en-GB" sz="2000" i="1">
                              <a:solidFill>
                                <a:srgbClr val="000000"/>
                              </a:solidFill>
                              <a:latin typeface="Cambria Math" panose="02040503050406030204" pitchFamily="18" charset="0"/>
                              <a:cs typeface="Arial" panose="020B0604020202020204" pitchFamily="34" charset="0"/>
                            </a:rPr>
                          </m:ctrlPr>
                        </m:dPr>
                        <m:e>
                          <m:r>
                            <m:rPr>
                              <m:nor/>
                            </m:rPr>
                            <a:rPr lang="en-GB" sz="2000" b="0" i="0" smtClean="0">
                              <a:solidFill>
                                <a:srgbClr val="0070C0"/>
                              </a:solidFill>
                              <a:latin typeface="Segoe Print" panose="02000600000000000000" pitchFamily="2" charset="0"/>
                              <a:cs typeface="Arial" panose="020B0604020202020204" pitchFamily="34" charset="0"/>
                            </a:rPr>
                            <m:t>s</m:t>
                          </m:r>
                        </m:e>
                      </m:d>
                      <m:r>
                        <m:rPr>
                          <m:nor/>
                        </m:rPr>
                        <a:rPr lang="en-GB" sz="2000" b="0" i="0" smtClean="0">
                          <a:solidFill>
                            <a:srgbClr val="000000"/>
                          </a:solidFill>
                          <a:latin typeface="Segoe Print" panose="02000600000000000000" pitchFamily="2" charset="0"/>
                          <a:cs typeface="Arial" panose="020B0604020202020204" pitchFamily="34" charset="0"/>
                        </a:rPr>
                        <m:t> </m:t>
                      </m:r>
                      <m:r>
                        <m:rPr>
                          <m:nor/>
                        </m:rPr>
                        <a:rPr lang="en-GB" sz="2000" i="0">
                          <a:solidFill>
                            <a:srgbClr val="000000"/>
                          </a:solidFill>
                          <a:latin typeface="Segoe Print" panose="02000600000000000000" pitchFamily="2" charset="0"/>
                          <a:cs typeface="Arial" panose="020B0604020202020204" pitchFamily="34" charset="0"/>
                        </a:rPr>
                        <m:t>=</m:t>
                      </m:r>
                      <m:r>
                        <m:rPr>
                          <m:nor/>
                        </m:rPr>
                        <a:rPr lang="en-GB" sz="2000" b="0" i="0" smtClean="0">
                          <a:solidFill>
                            <a:srgbClr val="000000"/>
                          </a:solidFill>
                          <a:latin typeface="Segoe Print" panose="02000600000000000000" pitchFamily="2" charset="0"/>
                          <a:cs typeface="Arial" panose="020B0604020202020204" pitchFamily="34" charset="0"/>
                        </a:rPr>
                        <m:t> </m:t>
                      </m:r>
                      <m:r>
                        <m:rPr>
                          <m:nor/>
                        </m:rPr>
                        <a:rPr lang="en-GB" sz="2000" i="0">
                          <a:solidFill>
                            <a:srgbClr val="000000"/>
                          </a:solidFill>
                          <a:latin typeface="Segoe Print" panose="02000600000000000000" pitchFamily="2" charset="0"/>
                          <a:cs typeface="Arial" panose="020B0604020202020204" pitchFamily="34" charset="0"/>
                        </a:rPr>
                        <m:t>P</m:t>
                      </m:r>
                      <m:r>
                        <m:rPr>
                          <m:nor/>
                        </m:rPr>
                        <a:rPr lang="en-GB" sz="2000" i="0">
                          <a:solidFill>
                            <a:srgbClr val="000000"/>
                          </a:solidFill>
                          <a:latin typeface="Segoe Print" panose="02000600000000000000" pitchFamily="2" charset="0"/>
                          <a:cs typeface="Arial" panose="020B0604020202020204" pitchFamily="34" charset="0"/>
                        </a:rPr>
                        <m:t>(</m:t>
                      </m:r>
                      <m:sSub>
                        <m:sSubPr>
                          <m:ctrlPr>
                            <a:rPr lang="en-GB" sz="2000" i="1" smtClean="0">
                              <a:solidFill>
                                <a:srgbClr val="00B050"/>
                              </a:solidFill>
                              <a:latin typeface="Cambria Math" panose="02040503050406030204" pitchFamily="18" charset="0"/>
                              <a:cs typeface="Arial" panose="020B0604020202020204" pitchFamily="34" charset="0"/>
                            </a:rPr>
                          </m:ctrlPr>
                        </m:sSubPr>
                        <m:e>
                          <m:r>
                            <m:rPr>
                              <m:nor/>
                            </m:rPr>
                            <a:rPr lang="en-GB" sz="2000" i="0">
                              <a:solidFill>
                                <a:srgbClr val="00B050"/>
                              </a:solidFill>
                              <a:latin typeface="Segoe Print" panose="02000600000000000000" pitchFamily="2" charset="0"/>
                              <a:cs typeface="Arial" panose="020B0604020202020204" pitchFamily="34" charset="0"/>
                            </a:rPr>
                            <m:t>w</m:t>
                          </m:r>
                        </m:e>
                        <m:sub>
                          <m:r>
                            <m:rPr>
                              <m:nor/>
                            </m:rPr>
                            <a:rPr lang="en-GB" sz="2000" i="0">
                              <a:solidFill>
                                <a:srgbClr val="00B050"/>
                              </a:solidFill>
                              <a:latin typeface="Segoe Print" panose="02000600000000000000" pitchFamily="2" charset="0"/>
                              <a:cs typeface="Arial" panose="020B0604020202020204" pitchFamily="34" charset="0"/>
                            </a:rPr>
                            <m:t>1</m:t>
                          </m:r>
                        </m:sub>
                      </m:sSub>
                      <m:r>
                        <m:rPr>
                          <m:nor/>
                        </m:rPr>
                        <a:rPr lang="en-GB" sz="2000" i="0">
                          <a:solidFill>
                            <a:srgbClr val="000000"/>
                          </a:solidFill>
                          <a:latin typeface="Segoe Print" panose="02000600000000000000" pitchFamily="2" charset="0"/>
                          <a:cs typeface="Arial" panose="020B0604020202020204" pitchFamily="34" charset="0"/>
                        </a:rPr>
                        <m:t>,</m:t>
                      </m:r>
                      <m:r>
                        <m:rPr>
                          <m:nor/>
                        </m:rPr>
                        <a:rPr lang="en-GB" sz="2000" i="0" dirty="0">
                          <a:solidFill>
                            <a:srgbClr val="000000"/>
                          </a:solidFill>
                          <a:latin typeface="Segoe Print" panose="02000600000000000000" pitchFamily="2" charset="0"/>
                          <a:cs typeface="Arial" panose="020B0604020202020204" pitchFamily="34" charset="0"/>
                        </a:rPr>
                        <m:t> </m:t>
                      </m:r>
                      <m:sSub>
                        <m:sSubPr>
                          <m:ctrlPr>
                            <a:rPr lang="en-GB" sz="2000" i="1" smtClean="0">
                              <a:solidFill>
                                <a:srgbClr val="00B050"/>
                              </a:solidFill>
                              <a:latin typeface="Cambria Math" panose="02040503050406030204" pitchFamily="18" charset="0"/>
                              <a:cs typeface="Arial" panose="020B0604020202020204" pitchFamily="34" charset="0"/>
                            </a:rPr>
                          </m:ctrlPr>
                        </m:sSubPr>
                        <m:e>
                          <m:r>
                            <m:rPr>
                              <m:nor/>
                            </m:rPr>
                            <a:rPr lang="en-GB" sz="2000" i="0">
                              <a:solidFill>
                                <a:srgbClr val="00B050"/>
                              </a:solidFill>
                              <a:latin typeface="Segoe Print" panose="02000600000000000000" pitchFamily="2" charset="0"/>
                              <a:cs typeface="Arial" panose="020B0604020202020204" pitchFamily="34" charset="0"/>
                            </a:rPr>
                            <m:t>w</m:t>
                          </m:r>
                        </m:e>
                        <m:sub>
                          <m:r>
                            <m:rPr>
                              <m:nor/>
                            </m:rPr>
                            <a:rPr lang="en-GB" sz="2000" i="0">
                              <a:solidFill>
                                <a:srgbClr val="00B050"/>
                              </a:solidFill>
                              <a:latin typeface="Segoe Print" panose="02000600000000000000" pitchFamily="2" charset="0"/>
                              <a:cs typeface="Arial" panose="020B0604020202020204" pitchFamily="34" charset="0"/>
                            </a:rPr>
                            <m:t>2</m:t>
                          </m:r>
                        </m:sub>
                      </m:sSub>
                      <m:r>
                        <m:rPr>
                          <m:nor/>
                        </m:rPr>
                        <a:rPr lang="en-GB" sz="2000" i="0">
                          <a:solidFill>
                            <a:srgbClr val="000000"/>
                          </a:solidFill>
                          <a:latin typeface="Segoe Print" panose="02000600000000000000" pitchFamily="2" charset="0"/>
                          <a:cs typeface="Arial" panose="020B0604020202020204" pitchFamily="34" charset="0"/>
                        </a:rPr>
                        <m:t>,</m:t>
                      </m:r>
                      <m:r>
                        <m:rPr>
                          <m:nor/>
                        </m:rPr>
                        <a:rPr lang="en-GB" sz="2000" i="0" dirty="0">
                          <a:solidFill>
                            <a:srgbClr val="000000"/>
                          </a:solidFill>
                          <a:latin typeface="Segoe Print" panose="02000600000000000000" pitchFamily="2" charset="0"/>
                          <a:cs typeface="Arial" panose="020B0604020202020204" pitchFamily="34" charset="0"/>
                        </a:rPr>
                        <m:t>… </m:t>
                      </m:r>
                      <m:sSub>
                        <m:sSubPr>
                          <m:ctrlPr>
                            <a:rPr lang="en-GB" sz="2000" i="1" smtClean="0">
                              <a:solidFill>
                                <a:srgbClr val="00B050"/>
                              </a:solidFill>
                              <a:latin typeface="Cambria Math" panose="02040503050406030204" pitchFamily="18" charset="0"/>
                              <a:cs typeface="Arial" panose="020B0604020202020204" pitchFamily="34" charset="0"/>
                            </a:rPr>
                          </m:ctrlPr>
                        </m:sSubPr>
                        <m:e>
                          <m:r>
                            <m:rPr>
                              <m:nor/>
                            </m:rPr>
                            <a:rPr lang="en-GB" sz="2000" i="0">
                              <a:solidFill>
                                <a:srgbClr val="00B050"/>
                              </a:solidFill>
                              <a:latin typeface="Segoe Print" panose="02000600000000000000" pitchFamily="2" charset="0"/>
                              <a:cs typeface="Arial" panose="020B0604020202020204" pitchFamily="34" charset="0"/>
                            </a:rPr>
                            <m:t>w</m:t>
                          </m:r>
                        </m:e>
                        <m:sub>
                          <m:r>
                            <m:rPr>
                              <m:nor/>
                            </m:rPr>
                            <a:rPr lang="en-GB" sz="2000" i="0">
                              <a:solidFill>
                                <a:srgbClr val="00B050"/>
                              </a:solidFill>
                              <a:latin typeface="Segoe Print" panose="02000600000000000000" pitchFamily="2" charset="0"/>
                              <a:cs typeface="Arial" panose="020B0604020202020204" pitchFamily="34" charset="0"/>
                            </a:rPr>
                            <m:t>n</m:t>
                          </m:r>
                        </m:sub>
                      </m:sSub>
                      <m:r>
                        <m:rPr>
                          <m:nor/>
                        </m:rPr>
                        <a:rPr lang="en-GB" sz="2000" i="0">
                          <a:solidFill>
                            <a:srgbClr val="000000"/>
                          </a:solidFill>
                          <a:latin typeface="Segoe Print" panose="02000600000000000000" pitchFamily="2" charset="0"/>
                          <a:cs typeface="Arial" panose="020B0604020202020204" pitchFamily="34" charset="0"/>
                        </a:rPr>
                        <m:t>)</m:t>
                      </m:r>
                    </m:oMath>
                  </m:oMathPara>
                </a14:m>
                <a:endParaRPr lang="en-GB" sz="2000" dirty="0">
                  <a:solidFill>
                    <a:srgbClr val="000000"/>
                  </a:solidFill>
                  <a:latin typeface="Segoe Print" panose="02000600000000000000" pitchFamily="2" charset="0"/>
                  <a:cs typeface="Arial" panose="020B0604020202020204" pitchFamily="34" charset="0"/>
                </a:endParaRPr>
              </a:p>
              <a:p>
                <a:pPr algn="ctr" defTabSz="457200">
                  <a:defRPr/>
                </a:pPr>
                <a:endParaRPr lang="en-GB" sz="2000" dirty="0">
                  <a:solidFill>
                    <a:srgbClr val="000000"/>
                  </a:solidFill>
                  <a:latin typeface="Segoe Print" panose="02000600000000000000" pitchFamily="2" charset="0"/>
                  <a:cs typeface="Arial" panose="020B0604020202020204" pitchFamily="34" charset="0"/>
                </a:endParaRPr>
              </a:p>
              <a:p>
                <a:pPr algn="ctr" defTabSz="457200">
                  <a:defRPr/>
                </a:pPr>
                <a14:m>
                  <m:oMathPara xmlns:m="http://schemas.openxmlformats.org/officeDocument/2006/math">
                    <m:oMathParaPr>
                      <m:jc m:val="centerGroup"/>
                    </m:oMathParaPr>
                    <m:oMath xmlns:m="http://schemas.openxmlformats.org/officeDocument/2006/math">
                      <m:r>
                        <m:rPr>
                          <m:nor/>
                        </m:rPr>
                        <a:rPr lang="en-GB" sz="2000" i="0" smtClean="0">
                          <a:solidFill>
                            <a:srgbClr val="000000"/>
                          </a:solidFill>
                          <a:latin typeface="Segoe Print" panose="02000600000000000000" pitchFamily="2" charset="0"/>
                          <a:cs typeface="Arial" panose="020B0604020202020204" pitchFamily="34" charset="0"/>
                        </a:rPr>
                        <m:t>P</m:t>
                      </m:r>
                      <m:d>
                        <m:dPr>
                          <m:ctrlPr>
                            <a:rPr lang="en-GB" sz="2000" i="1">
                              <a:solidFill>
                                <a:srgbClr val="000000"/>
                              </a:solidFill>
                              <a:latin typeface="Cambria Math" panose="02040503050406030204" pitchFamily="18" charset="0"/>
                              <a:cs typeface="Arial" panose="020B0604020202020204" pitchFamily="34" charset="0"/>
                            </a:rPr>
                          </m:ctrlPr>
                        </m:dPr>
                        <m:e>
                          <m:r>
                            <m:rPr>
                              <m:nor/>
                            </m:rPr>
                            <a:rPr lang="en-GB" sz="2000" b="0" i="0" smtClean="0">
                              <a:solidFill>
                                <a:srgbClr val="0070C0"/>
                              </a:solidFill>
                              <a:latin typeface="Segoe Print" panose="02000600000000000000" pitchFamily="2" charset="0"/>
                              <a:cs typeface="Arial" panose="020B0604020202020204" pitchFamily="34" charset="0"/>
                            </a:rPr>
                            <m:t>s</m:t>
                          </m:r>
                        </m:e>
                      </m:d>
                      <m:r>
                        <m:rPr>
                          <m:nor/>
                        </m:rPr>
                        <a:rPr lang="en-GB" sz="2000" b="0" i="0" smtClean="0">
                          <a:solidFill>
                            <a:srgbClr val="000000"/>
                          </a:solidFill>
                          <a:latin typeface="Segoe Print" panose="02000600000000000000" pitchFamily="2" charset="0"/>
                          <a:cs typeface="Arial" panose="020B0604020202020204" pitchFamily="34" charset="0"/>
                        </a:rPr>
                        <m:t> </m:t>
                      </m:r>
                      <m:r>
                        <m:rPr>
                          <m:nor/>
                        </m:rPr>
                        <a:rPr lang="en-GB" sz="2000" i="0">
                          <a:solidFill>
                            <a:srgbClr val="000000"/>
                          </a:solidFill>
                          <a:latin typeface="Segoe Print" panose="02000600000000000000" pitchFamily="2" charset="0"/>
                          <a:cs typeface="Arial" panose="020B0604020202020204" pitchFamily="34" charset="0"/>
                        </a:rPr>
                        <m:t>=</m:t>
                      </m:r>
                      <m:r>
                        <m:rPr>
                          <m:nor/>
                        </m:rPr>
                        <a:rPr lang="en-GB" sz="2000" b="0" i="0" smtClean="0">
                          <a:solidFill>
                            <a:srgbClr val="000000"/>
                          </a:solidFill>
                          <a:latin typeface="Segoe Print" panose="02000600000000000000" pitchFamily="2" charset="0"/>
                          <a:cs typeface="Arial" panose="020B0604020202020204" pitchFamily="34" charset="0"/>
                        </a:rPr>
                        <m:t> </m:t>
                      </m:r>
                      <m:nary>
                        <m:naryPr>
                          <m:chr m:val="∏"/>
                          <m:supHide m:val="on"/>
                          <m:ctrlPr>
                            <a:rPr lang="en-GB" sz="2000" b="0" i="1" smtClean="0">
                              <a:solidFill>
                                <a:srgbClr val="000000"/>
                              </a:solidFill>
                              <a:latin typeface="Cambria Math" panose="02040503050406030204" pitchFamily="18" charset="0"/>
                              <a:cs typeface="Arial" panose="020B0604020202020204" pitchFamily="34" charset="0"/>
                            </a:rPr>
                          </m:ctrlPr>
                        </m:naryPr>
                        <m:sub>
                          <m:r>
                            <m:rPr>
                              <m:nor/>
                              <m:brk m:alnAt="7"/>
                            </m:rPr>
                            <a:rPr lang="en-GB" sz="2000" b="0" i="0" smtClean="0">
                              <a:solidFill>
                                <a:srgbClr val="000000"/>
                              </a:solidFill>
                              <a:latin typeface="Segoe Print" panose="02000600000000000000" pitchFamily="2" charset="0"/>
                              <a:cs typeface="Arial" panose="020B0604020202020204" pitchFamily="34" charset="0"/>
                            </a:rPr>
                            <m:t>n</m:t>
                          </m:r>
                        </m:sub>
                        <m:sup/>
                        <m:e>
                          <m:r>
                            <m:rPr>
                              <m:nor/>
                            </m:rPr>
                            <a:rPr lang="en-GB" sz="2000" i="0">
                              <a:solidFill>
                                <a:srgbClr val="000000"/>
                              </a:solidFill>
                              <a:latin typeface="Segoe Print" panose="02000600000000000000" pitchFamily="2" charset="0"/>
                              <a:cs typeface="Arial" panose="020B0604020202020204" pitchFamily="34" charset="0"/>
                            </a:rPr>
                            <m:t>P</m:t>
                          </m:r>
                          <m:r>
                            <m:rPr>
                              <m:nor/>
                            </m:rPr>
                            <a:rPr lang="en-GB" sz="2000" i="0">
                              <a:solidFill>
                                <a:srgbClr val="000000"/>
                              </a:solidFill>
                              <a:latin typeface="Segoe Print" panose="02000600000000000000" pitchFamily="2" charset="0"/>
                              <a:cs typeface="Arial" panose="020B0604020202020204" pitchFamily="34" charset="0"/>
                            </a:rPr>
                            <m:t>(</m:t>
                          </m:r>
                          <m:sSub>
                            <m:sSubPr>
                              <m:ctrlPr>
                                <a:rPr lang="en-GB" sz="2000" i="1" smtClean="0">
                                  <a:solidFill>
                                    <a:srgbClr val="00B050"/>
                                  </a:solidFill>
                                  <a:latin typeface="Cambria Math" panose="02040503050406030204" pitchFamily="18" charset="0"/>
                                  <a:cs typeface="Arial" panose="020B0604020202020204" pitchFamily="34" charset="0"/>
                                </a:rPr>
                              </m:ctrlPr>
                            </m:sSubPr>
                            <m:e>
                              <m:r>
                                <m:rPr>
                                  <m:nor/>
                                </m:rPr>
                                <a:rPr lang="en-GB" sz="2000" b="0" i="0" smtClean="0">
                                  <a:solidFill>
                                    <a:srgbClr val="00B050"/>
                                  </a:solidFill>
                                  <a:latin typeface="Segoe Print" panose="02000600000000000000" pitchFamily="2" charset="0"/>
                                  <a:cs typeface="Arial" panose="020B0604020202020204" pitchFamily="34" charset="0"/>
                                </a:rPr>
                                <m:t>w</m:t>
                              </m:r>
                            </m:e>
                            <m:sub>
                              <m:r>
                                <m:rPr>
                                  <m:nor/>
                                </m:rPr>
                                <a:rPr lang="en-GB" sz="2000" b="0" i="0" smtClean="0">
                                  <a:solidFill>
                                    <a:srgbClr val="00B050"/>
                                  </a:solidFill>
                                  <a:latin typeface="Segoe Print" panose="02000600000000000000" pitchFamily="2" charset="0"/>
                                  <a:cs typeface="Arial" panose="020B0604020202020204" pitchFamily="34" charset="0"/>
                                </a:rPr>
                                <m:t>n</m:t>
                              </m:r>
                            </m:sub>
                          </m:sSub>
                          <m:r>
                            <m:rPr>
                              <m:nor/>
                            </m:rPr>
                            <a:rPr lang="en-GB" sz="2000" b="0" i="0" smtClean="0">
                              <a:solidFill>
                                <a:srgbClr val="000000"/>
                              </a:solidFill>
                              <a:latin typeface="Segoe Print" panose="02000600000000000000" pitchFamily="2" charset="0"/>
                              <a:cs typeface="Arial" panose="020B0604020202020204" pitchFamily="34" charset="0"/>
                            </a:rPr>
                            <m:t>|</m:t>
                          </m:r>
                          <m:sSub>
                            <m:sSubPr>
                              <m:ctrlPr>
                                <a:rPr lang="en-GB" sz="2000" i="1">
                                  <a:solidFill>
                                    <a:srgbClr val="00B050"/>
                                  </a:solidFill>
                                  <a:latin typeface="Cambria Math" panose="02040503050406030204" pitchFamily="18" charset="0"/>
                                  <a:cs typeface="Arial" panose="020B0604020202020204" pitchFamily="34" charset="0"/>
                                </a:rPr>
                              </m:ctrlPr>
                            </m:sSubPr>
                            <m:e>
                              <m:r>
                                <m:rPr>
                                  <m:nor/>
                                </m:rPr>
                                <a:rPr lang="en-GB" sz="2000" i="0">
                                  <a:solidFill>
                                    <a:srgbClr val="00B050"/>
                                  </a:solidFill>
                                  <a:latin typeface="Segoe Print" panose="02000600000000000000" pitchFamily="2" charset="0"/>
                                  <a:cs typeface="Arial" panose="020B0604020202020204" pitchFamily="34" charset="0"/>
                                </a:rPr>
                                <m:t>w</m:t>
                              </m:r>
                            </m:e>
                            <m:sub>
                              <m:r>
                                <m:rPr>
                                  <m:nor/>
                                </m:rPr>
                                <a:rPr lang="en-GB" sz="2000" i="0">
                                  <a:solidFill>
                                    <a:srgbClr val="00B050"/>
                                  </a:solidFill>
                                  <a:latin typeface="Segoe Print" panose="02000600000000000000" pitchFamily="2" charset="0"/>
                                  <a:cs typeface="Arial" panose="020B0604020202020204" pitchFamily="34" charset="0"/>
                                </a:rPr>
                                <m:t>1</m:t>
                              </m:r>
                            </m:sub>
                          </m:sSub>
                          <m:r>
                            <m:rPr>
                              <m:nor/>
                            </m:rPr>
                            <a:rPr lang="en-GB" sz="2000" i="0">
                              <a:solidFill>
                                <a:srgbClr val="000000"/>
                              </a:solidFill>
                              <a:latin typeface="Segoe Print" panose="02000600000000000000" pitchFamily="2" charset="0"/>
                              <a:cs typeface="Arial" panose="020B0604020202020204" pitchFamily="34" charset="0"/>
                            </a:rPr>
                            <m:t>,</m:t>
                          </m:r>
                          <m:r>
                            <m:rPr>
                              <m:nor/>
                            </m:rPr>
                            <a:rPr lang="en-GB" sz="2000" i="0" dirty="0">
                              <a:solidFill>
                                <a:srgbClr val="000000"/>
                              </a:solidFill>
                              <a:latin typeface="Segoe Print" panose="02000600000000000000" pitchFamily="2" charset="0"/>
                              <a:cs typeface="Arial" panose="020B0604020202020204" pitchFamily="34" charset="0"/>
                            </a:rPr>
                            <m:t> </m:t>
                          </m:r>
                          <m:sSub>
                            <m:sSubPr>
                              <m:ctrlPr>
                                <a:rPr lang="en-GB" sz="2000" i="1">
                                  <a:solidFill>
                                    <a:srgbClr val="00B050"/>
                                  </a:solidFill>
                                  <a:latin typeface="Cambria Math" panose="02040503050406030204" pitchFamily="18" charset="0"/>
                                  <a:cs typeface="Arial" panose="020B0604020202020204" pitchFamily="34" charset="0"/>
                                </a:rPr>
                              </m:ctrlPr>
                            </m:sSubPr>
                            <m:e>
                              <m:r>
                                <m:rPr>
                                  <m:nor/>
                                </m:rPr>
                                <a:rPr lang="en-GB" sz="2000" i="0">
                                  <a:solidFill>
                                    <a:srgbClr val="00B050"/>
                                  </a:solidFill>
                                  <a:latin typeface="Segoe Print" panose="02000600000000000000" pitchFamily="2" charset="0"/>
                                  <a:cs typeface="Arial" panose="020B0604020202020204" pitchFamily="34" charset="0"/>
                                </a:rPr>
                                <m:t>w</m:t>
                              </m:r>
                            </m:e>
                            <m:sub>
                              <m:r>
                                <m:rPr>
                                  <m:nor/>
                                </m:rPr>
                                <a:rPr lang="en-GB" sz="2000" i="0">
                                  <a:solidFill>
                                    <a:srgbClr val="00B050"/>
                                  </a:solidFill>
                                  <a:latin typeface="Segoe Print" panose="02000600000000000000" pitchFamily="2" charset="0"/>
                                  <a:cs typeface="Arial" panose="020B0604020202020204" pitchFamily="34" charset="0"/>
                                </a:rPr>
                                <m:t>2</m:t>
                              </m:r>
                            </m:sub>
                          </m:sSub>
                          <m:r>
                            <m:rPr>
                              <m:nor/>
                            </m:rPr>
                            <a:rPr lang="en-GB" sz="2000" i="0">
                              <a:solidFill>
                                <a:srgbClr val="000000"/>
                              </a:solidFill>
                              <a:latin typeface="Segoe Print" panose="02000600000000000000" pitchFamily="2" charset="0"/>
                              <a:cs typeface="Arial" panose="020B0604020202020204" pitchFamily="34" charset="0"/>
                            </a:rPr>
                            <m:t>,</m:t>
                          </m:r>
                          <m:r>
                            <m:rPr>
                              <m:nor/>
                            </m:rPr>
                            <a:rPr lang="en-GB" sz="2000" i="0" dirty="0">
                              <a:solidFill>
                                <a:srgbClr val="000000"/>
                              </a:solidFill>
                              <a:latin typeface="Segoe Print" panose="02000600000000000000" pitchFamily="2" charset="0"/>
                              <a:cs typeface="Arial" panose="020B0604020202020204" pitchFamily="34" charset="0"/>
                            </a:rPr>
                            <m:t>… </m:t>
                          </m:r>
                          <m:sSub>
                            <m:sSubPr>
                              <m:ctrlPr>
                                <a:rPr lang="en-GB" sz="2000" i="1">
                                  <a:solidFill>
                                    <a:srgbClr val="00B050"/>
                                  </a:solidFill>
                                  <a:latin typeface="Cambria Math" panose="02040503050406030204" pitchFamily="18" charset="0"/>
                                  <a:cs typeface="Arial" panose="020B0604020202020204" pitchFamily="34" charset="0"/>
                                </a:rPr>
                              </m:ctrlPr>
                            </m:sSubPr>
                            <m:e>
                              <m:r>
                                <m:rPr>
                                  <m:nor/>
                                </m:rPr>
                                <a:rPr lang="en-GB" sz="2000" i="0">
                                  <a:solidFill>
                                    <a:srgbClr val="00B050"/>
                                  </a:solidFill>
                                  <a:latin typeface="Segoe Print" panose="02000600000000000000" pitchFamily="2" charset="0"/>
                                  <a:cs typeface="Arial" panose="020B0604020202020204" pitchFamily="34" charset="0"/>
                                </a:rPr>
                                <m:t>w</m:t>
                              </m:r>
                            </m:e>
                            <m:sub>
                              <m:r>
                                <m:rPr>
                                  <m:nor/>
                                </m:rPr>
                                <a:rPr lang="en-GB" sz="2000" i="0">
                                  <a:solidFill>
                                    <a:srgbClr val="00B050"/>
                                  </a:solidFill>
                                  <a:latin typeface="Segoe Print" panose="02000600000000000000" pitchFamily="2" charset="0"/>
                                  <a:cs typeface="Arial" panose="020B0604020202020204" pitchFamily="34" charset="0"/>
                                </a:rPr>
                                <m:t>n</m:t>
                              </m:r>
                              <m:r>
                                <m:rPr>
                                  <m:nor/>
                                </m:rPr>
                                <a:rPr lang="en-GB" sz="2000" i="0">
                                  <a:solidFill>
                                    <a:srgbClr val="00B050"/>
                                  </a:solidFill>
                                  <a:latin typeface="Segoe Print" panose="02000600000000000000" pitchFamily="2" charset="0"/>
                                  <a:cs typeface="Arial" panose="020B0604020202020204" pitchFamily="34" charset="0"/>
                                </a:rPr>
                                <m:t>−1</m:t>
                              </m:r>
                            </m:sub>
                          </m:sSub>
                          <m:r>
                            <m:rPr>
                              <m:nor/>
                            </m:rPr>
                            <a:rPr lang="en-GB" sz="2000" i="0">
                              <a:solidFill>
                                <a:srgbClr val="000000"/>
                              </a:solidFill>
                              <a:latin typeface="Segoe Print" panose="02000600000000000000" pitchFamily="2" charset="0"/>
                              <a:cs typeface="Arial" panose="020B0604020202020204" pitchFamily="34" charset="0"/>
                            </a:rPr>
                            <m:t>)</m:t>
                          </m:r>
                        </m:e>
                      </m:nary>
                    </m:oMath>
                  </m:oMathPara>
                </a14:m>
                <a:endParaRPr lang="en-GB" sz="2000" dirty="0">
                  <a:solidFill>
                    <a:srgbClr val="000000"/>
                  </a:solidFill>
                  <a:latin typeface="Segoe Print" panose="02000600000000000000" pitchFamily="2" charset="0"/>
                  <a:cs typeface="Arial" panose="020B0604020202020204" pitchFamily="34" charset="0"/>
                </a:endParaRPr>
              </a:p>
              <a:p>
                <a:pPr algn="ctr" defTabSz="457200">
                  <a:defRPr/>
                </a:pPr>
                <a:endParaRPr lang="en-GB" sz="2000" dirty="0">
                  <a:solidFill>
                    <a:srgbClr val="000000"/>
                  </a:solidFill>
                  <a:latin typeface="Segoe Print" panose="02000600000000000000" pitchFamily="2" charset="0"/>
                  <a:cs typeface="Arial" panose="020B0604020202020204" pitchFamily="34" charset="0"/>
                </a:endParaRPr>
              </a:p>
              <a:p>
                <a:pPr lvl="0" algn="ctr" defTabSz="457200">
                  <a:defRPr/>
                </a:pPr>
                <a14:m>
                  <m:oMathPara xmlns:m="http://schemas.openxmlformats.org/officeDocument/2006/math">
                    <m:oMathParaPr>
                      <m:jc m:val="centerGroup"/>
                    </m:oMathParaPr>
                    <m:oMath xmlns:m="http://schemas.openxmlformats.org/officeDocument/2006/math">
                      <m:r>
                        <m:rPr>
                          <m:nor/>
                        </m:rPr>
                        <a:rPr lang="en-GB" sz="2000" b="0" i="0" smtClean="0">
                          <a:solidFill>
                            <a:srgbClr val="000000"/>
                          </a:solidFill>
                          <a:latin typeface="Segoe Print" panose="02000600000000000000" pitchFamily="2" charset="0"/>
                          <a:cs typeface="Arial" panose="020B0604020202020204" pitchFamily="34" charset="0"/>
                        </a:rPr>
                        <m:t>P</m:t>
                      </m:r>
                      <m:d>
                        <m:dPr>
                          <m:ctrlPr>
                            <a:rPr lang="en-GB" sz="2000" b="0" i="1" smtClean="0">
                              <a:solidFill>
                                <a:srgbClr val="000000"/>
                              </a:solidFill>
                              <a:latin typeface="Cambria Math" panose="02040503050406030204" pitchFamily="18" charset="0"/>
                              <a:cs typeface="Arial" panose="020B0604020202020204" pitchFamily="34" charset="0"/>
                            </a:rPr>
                          </m:ctrlPr>
                        </m:dPr>
                        <m:e>
                          <m:r>
                            <m:rPr>
                              <m:nor/>
                            </m:rPr>
                            <a:rPr lang="en-GB" sz="2000" b="0" i="0" smtClean="0">
                              <a:solidFill>
                                <a:srgbClr val="0070C0"/>
                              </a:solidFill>
                              <a:latin typeface="Segoe Print" panose="02000600000000000000" pitchFamily="2" charset="0"/>
                              <a:cs typeface="Arial" panose="020B0604020202020204" pitchFamily="34" charset="0"/>
                            </a:rPr>
                            <m:t>s</m:t>
                          </m:r>
                        </m:e>
                      </m:d>
                      <m:r>
                        <m:rPr>
                          <m:nor/>
                        </m:rPr>
                        <a:rPr lang="en-GB" sz="2000" b="0" i="0" smtClean="0">
                          <a:solidFill>
                            <a:srgbClr val="000000"/>
                          </a:solidFill>
                          <a:latin typeface="Segoe Print" panose="02000600000000000000" pitchFamily="2" charset="0"/>
                          <a:cs typeface="Arial" panose="020B0604020202020204" pitchFamily="34" charset="0"/>
                        </a:rPr>
                        <m:t> = </m:t>
                      </m:r>
                      <m:r>
                        <m:rPr>
                          <m:nor/>
                        </m:rPr>
                        <a:rPr lang="en-GB" sz="2000" b="0" i="0" smtClean="0">
                          <a:solidFill>
                            <a:srgbClr val="000000"/>
                          </a:solidFill>
                          <a:latin typeface="Segoe Print" panose="02000600000000000000" pitchFamily="2" charset="0"/>
                          <a:cs typeface="Arial" panose="020B0604020202020204" pitchFamily="34" charset="0"/>
                        </a:rPr>
                        <m:t>P</m:t>
                      </m:r>
                      <m:d>
                        <m:dPr>
                          <m:ctrlPr>
                            <a:rPr lang="en-GB" sz="2000" b="0" i="1" smtClean="0">
                              <a:solidFill>
                                <a:srgbClr val="000000"/>
                              </a:solidFill>
                              <a:latin typeface="Cambria Math" panose="02040503050406030204" pitchFamily="18" charset="0"/>
                              <a:cs typeface="Arial" panose="020B0604020202020204" pitchFamily="34" charset="0"/>
                            </a:rPr>
                          </m:ctrlPr>
                        </m:dPr>
                        <m:e>
                          <m:sSub>
                            <m:sSubPr>
                              <m:ctrlPr>
                                <a:rPr lang="en-GB" sz="2000" b="0" i="1" smtClean="0">
                                  <a:solidFill>
                                    <a:srgbClr val="00B050"/>
                                  </a:solidFill>
                                  <a:latin typeface="Cambria Math" panose="02040503050406030204" pitchFamily="18" charset="0"/>
                                  <a:cs typeface="Arial" panose="020B0604020202020204" pitchFamily="34" charset="0"/>
                                </a:rPr>
                              </m:ctrlPr>
                            </m:sSubPr>
                            <m:e>
                              <m:r>
                                <m:rPr>
                                  <m:nor/>
                                </m:rPr>
                                <a:rPr lang="en-GB" sz="2000" b="0" i="0" smtClean="0">
                                  <a:solidFill>
                                    <a:srgbClr val="00B050"/>
                                  </a:solidFill>
                                  <a:latin typeface="Segoe Print" panose="02000600000000000000" pitchFamily="2" charset="0"/>
                                  <a:cs typeface="Arial" panose="020B0604020202020204" pitchFamily="34" charset="0"/>
                                </a:rPr>
                                <m:t>w</m:t>
                              </m:r>
                            </m:e>
                            <m:sub>
                              <m:r>
                                <m:rPr>
                                  <m:nor/>
                                </m:rPr>
                                <a:rPr lang="en-GB" sz="2000" b="0" i="0" smtClean="0">
                                  <a:solidFill>
                                    <a:srgbClr val="00B050"/>
                                  </a:solidFill>
                                  <a:latin typeface="Segoe Print" panose="02000600000000000000" pitchFamily="2" charset="0"/>
                                  <a:cs typeface="Arial" panose="020B0604020202020204" pitchFamily="34" charset="0"/>
                                </a:rPr>
                                <m:t>1</m:t>
                              </m:r>
                            </m:sub>
                          </m:sSub>
                        </m:e>
                      </m:d>
                      <m:r>
                        <m:rPr>
                          <m:nor/>
                        </m:rPr>
                        <a:rPr lang="en-GB" sz="2000" b="0" i="0" smtClean="0">
                          <a:solidFill>
                            <a:srgbClr val="000000"/>
                          </a:solidFill>
                          <a:latin typeface="Segoe Print" panose="02000600000000000000" pitchFamily="2" charset="0"/>
                          <a:ea typeface="Cambria Math" panose="02040503050406030204" pitchFamily="18" charset="0"/>
                          <a:cs typeface="Arial" panose="020B0604020202020204" pitchFamily="34" charset="0"/>
                        </a:rPr>
                        <m:t>×</m:t>
                      </m:r>
                      <m:r>
                        <m:rPr>
                          <m:nor/>
                        </m:rPr>
                        <a:rPr lang="en-GB" sz="2000" b="0" i="0" smtClean="0">
                          <a:solidFill>
                            <a:srgbClr val="000000"/>
                          </a:solidFill>
                          <a:latin typeface="Segoe Print" panose="02000600000000000000" pitchFamily="2" charset="0"/>
                          <a:ea typeface="Cambria Math" panose="02040503050406030204" pitchFamily="18" charset="0"/>
                          <a:cs typeface="Arial" panose="020B0604020202020204" pitchFamily="34" charset="0"/>
                        </a:rPr>
                        <m:t> </m:t>
                      </m:r>
                      <m:r>
                        <m:rPr>
                          <m:nor/>
                        </m:rPr>
                        <a:rPr lang="en-GB" sz="2000" i="0">
                          <a:solidFill>
                            <a:srgbClr val="000000"/>
                          </a:solidFill>
                          <a:latin typeface="Segoe Print" panose="02000600000000000000" pitchFamily="2" charset="0"/>
                          <a:cs typeface="Arial" panose="020B0604020202020204" pitchFamily="34" charset="0"/>
                        </a:rPr>
                        <m:t>P</m:t>
                      </m:r>
                      <m:d>
                        <m:dPr>
                          <m:ctrlPr>
                            <a:rPr lang="en-GB" sz="2000" i="1">
                              <a:solidFill>
                                <a:srgbClr val="000000"/>
                              </a:solidFill>
                              <a:latin typeface="Cambria Math" panose="02040503050406030204" pitchFamily="18" charset="0"/>
                              <a:cs typeface="Arial" panose="020B0604020202020204" pitchFamily="34" charset="0"/>
                            </a:rPr>
                          </m:ctrlPr>
                        </m:dPr>
                        <m:e>
                          <m:sSub>
                            <m:sSubPr>
                              <m:ctrlPr>
                                <a:rPr lang="en-GB" sz="2000" i="1" smtClean="0">
                                  <a:solidFill>
                                    <a:srgbClr val="00B050"/>
                                  </a:solidFill>
                                  <a:latin typeface="Cambria Math" panose="02040503050406030204" pitchFamily="18" charset="0"/>
                                  <a:cs typeface="Arial" panose="020B0604020202020204" pitchFamily="34" charset="0"/>
                                </a:rPr>
                              </m:ctrlPr>
                            </m:sSubPr>
                            <m:e>
                              <m:r>
                                <m:rPr>
                                  <m:nor/>
                                </m:rPr>
                                <a:rPr lang="en-GB" sz="2000" i="0">
                                  <a:solidFill>
                                    <a:srgbClr val="00B050"/>
                                  </a:solidFill>
                                  <a:latin typeface="Segoe Print" panose="02000600000000000000" pitchFamily="2" charset="0"/>
                                  <a:cs typeface="Arial" panose="020B0604020202020204" pitchFamily="34" charset="0"/>
                                </a:rPr>
                                <m:t>w</m:t>
                              </m:r>
                            </m:e>
                            <m:sub>
                              <m:r>
                                <m:rPr>
                                  <m:nor/>
                                </m:rPr>
                                <a:rPr lang="en-GB" sz="2000" b="0" i="0" smtClean="0">
                                  <a:solidFill>
                                    <a:srgbClr val="00B050"/>
                                  </a:solidFill>
                                  <a:latin typeface="Segoe Print" panose="02000600000000000000" pitchFamily="2" charset="0"/>
                                  <a:cs typeface="Arial" panose="020B0604020202020204" pitchFamily="34" charset="0"/>
                                </a:rPr>
                                <m:t>2</m:t>
                              </m:r>
                            </m:sub>
                          </m:sSub>
                          <m:r>
                            <m:rPr>
                              <m:nor/>
                            </m:rPr>
                            <a:rPr lang="en-GB" sz="2000" b="0" i="0" smtClean="0">
                              <a:solidFill>
                                <a:srgbClr val="000000"/>
                              </a:solidFill>
                              <a:latin typeface="Segoe Print" panose="02000600000000000000" pitchFamily="2" charset="0"/>
                              <a:cs typeface="Arial" panose="020B0604020202020204" pitchFamily="34" charset="0"/>
                            </a:rPr>
                            <m:t>|</m:t>
                          </m:r>
                          <m:sSub>
                            <m:sSubPr>
                              <m:ctrlPr>
                                <a:rPr lang="en-GB" sz="2000" b="0" i="1" smtClean="0">
                                  <a:solidFill>
                                    <a:srgbClr val="00B050"/>
                                  </a:solidFill>
                                  <a:latin typeface="Cambria Math" panose="02040503050406030204" pitchFamily="18" charset="0"/>
                                  <a:cs typeface="Arial" panose="020B0604020202020204" pitchFamily="34" charset="0"/>
                                </a:rPr>
                              </m:ctrlPr>
                            </m:sSubPr>
                            <m:e>
                              <m:r>
                                <m:rPr>
                                  <m:nor/>
                                </m:rPr>
                                <a:rPr lang="en-GB" sz="2000" b="0" i="0" smtClean="0">
                                  <a:solidFill>
                                    <a:srgbClr val="00B050"/>
                                  </a:solidFill>
                                  <a:latin typeface="Segoe Print" panose="02000600000000000000" pitchFamily="2" charset="0"/>
                                  <a:cs typeface="Arial" panose="020B0604020202020204" pitchFamily="34" charset="0"/>
                                </a:rPr>
                                <m:t>w</m:t>
                              </m:r>
                            </m:e>
                            <m:sub>
                              <m:r>
                                <m:rPr>
                                  <m:nor/>
                                </m:rPr>
                                <a:rPr lang="en-GB" sz="2000" b="0" i="0" smtClean="0">
                                  <a:solidFill>
                                    <a:srgbClr val="00B050"/>
                                  </a:solidFill>
                                  <a:latin typeface="Segoe Print" panose="02000600000000000000" pitchFamily="2" charset="0"/>
                                  <a:cs typeface="Arial" panose="020B0604020202020204" pitchFamily="34" charset="0"/>
                                </a:rPr>
                                <m:t>1</m:t>
                              </m:r>
                            </m:sub>
                          </m:sSub>
                        </m:e>
                      </m:d>
                      <m:r>
                        <m:rPr>
                          <m:nor/>
                        </m:rPr>
                        <a:rPr lang="en-GB" sz="2000" i="0" dirty="0">
                          <a:solidFill>
                            <a:srgbClr val="000000"/>
                          </a:solidFill>
                          <a:latin typeface="Segoe Print" panose="02000600000000000000" pitchFamily="2" charset="0"/>
                          <a:ea typeface="Cambria Math" panose="02040503050406030204" pitchFamily="18" charset="0"/>
                          <a:cs typeface="Arial" panose="020B0604020202020204" pitchFamily="34" charset="0"/>
                        </a:rPr>
                        <m:t>×</m:t>
                      </m:r>
                      <m:r>
                        <m:rPr>
                          <m:nor/>
                        </m:rPr>
                        <a:rPr lang="en-GB" sz="2000" b="0" i="0" dirty="0" smtClean="0">
                          <a:solidFill>
                            <a:srgbClr val="000000"/>
                          </a:solidFill>
                          <a:latin typeface="Segoe Print" panose="02000600000000000000" pitchFamily="2" charset="0"/>
                          <a:ea typeface="Cambria Math" panose="02040503050406030204" pitchFamily="18" charset="0"/>
                          <a:cs typeface="Arial" panose="020B0604020202020204" pitchFamily="34" charset="0"/>
                        </a:rPr>
                        <m:t> … </m:t>
                      </m:r>
                      <m:r>
                        <m:rPr>
                          <m:nor/>
                        </m:rPr>
                        <a:rPr lang="en-GB" sz="2000" b="0" i="0" dirty="0" smtClean="0">
                          <a:solidFill>
                            <a:srgbClr val="000000"/>
                          </a:solidFill>
                          <a:latin typeface="Segoe Print" panose="02000600000000000000" pitchFamily="2" charset="0"/>
                          <a:ea typeface="Cambria Math" panose="02040503050406030204" pitchFamily="18" charset="0"/>
                          <a:cs typeface="Arial" panose="020B0604020202020204" pitchFamily="34" charset="0"/>
                        </a:rPr>
                        <m:t>×</m:t>
                      </m:r>
                      <m:r>
                        <m:rPr>
                          <m:nor/>
                        </m:rPr>
                        <a:rPr lang="en-GB" sz="2000" b="0" i="0" dirty="0" smtClean="0">
                          <a:solidFill>
                            <a:srgbClr val="000000"/>
                          </a:solidFill>
                          <a:latin typeface="Segoe Print" panose="02000600000000000000" pitchFamily="2" charset="0"/>
                          <a:ea typeface="Cambria Math" panose="02040503050406030204" pitchFamily="18" charset="0"/>
                          <a:cs typeface="Arial" panose="020B0604020202020204" pitchFamily="34" charset="0"/>
                        </a:rPr>
                        <m:t> </m:t>
                      </m:r>
                      <m:r>
                        <m:rPr>
                          <m:nor/>
                        </m:rPr>
                        <a:rPr lang="en-GB" sz="2000" b="0" i="0" dirty="0" smtClean="0">
                          <a:solidFill>
                            <a:srgbClr val="000000"/>
                          </a:solidFill>
                          <a:latin typeface="Segoe Print" panose="02000600000000000000" pitchFamily="2" charset="0"/>
                          <a:ea typeface="Cambria Math" panose="02040503050406030204" pitchFamily="18" charset="0"/>
                          <a:cs typeface="Arial" panose="020B0604020202020204" pitchFamily="34" charset="0"/>
                        </a:rPr>
                        <m:t>P</m:t>
                      </m:r>
                      <m:r>
                        <m:rPr>
                          <m:nor/>
                        </m:rPr>
                        <a:rPr lang="en-GB" sz="2000" b="0" i="0" dirty="0" smtClean="0">
                          <a:solidFill>
                            <a:srgbClr val="000000"/>
                          </a:solidFill>
                          <a:latin typeface="Segoe Print" panose="02000600000000000000" pitchFamily="2" charset="0"/>
                          <a:ea typeface="Cambria Math" panose="02040503050406030204" pitchFamily="18" charset="0"/>
                          <a:cs typeface="Arial" panose="020B0604020202020204" pitchFamily="34" charset="0"/>
                        </a:rPr>
                        <m:t>(</m:t>
                      </m:r>
                      <m:sSub>
                        <m:sSubPr>
                          <m:ctrlPr>
                            <a:rPr lang="en-GB" sz="2000" b="0" i="1" dirty="0" smtClean="0">
                              <a:solidFill>
                                <a:srgbClr val="00B050"/>
                              </a:solidFill>
                              <a:latin typeface="Cambria Math" panose="02040503050406030204" pitchFamily="18" charset="0"/>
                              <a:ea typeface="Cambria Math" panose="02040503050406030204" pitchFamily="18" charset="0"/>
                              <a:cs typeface="Arial" panose="020B0604020202020204" pitchFamily="34" charset="0"/>
                            </a:rPr>
                          </m:ctrlPr>
                        </m:sSubPr>
                        <m:e>
                          <m:r>
                            <m:rPr>
                              <m:nor/>
                            </m:rPr>
                            <a:rPr lang="en-GB" sz="2000" b="0" i="0" dirty="0" smtClean="0">
                              <a:solidFill>
                                <a:srgbClr val="00B050"/>
                              </a:solidFill>
                              <a:latin typeface="Segoe Print" panose="02000600000000000000" pitchFamily="2" charset="0"/>
                              <a:ea typeface="Cambria Math" panose="02040503050406030204" pitchFamily="18" charset="0"/>
                              <a:cs typeface="Arial" panose="020B0604020202020204" pitchFamily="34" charset="0"/>
                            </a:rPr>
                            <m:t>w</m:t>
                          </m:r>
                        </m:e>
                        <m:sub>
                          <m:r>
                            <m:rPr>
                              <m:nor/>
                            </m:rPr>
                            <a:rPr lang="en-GB" sz="2000" b="0" i="0" dirty="0" smtClean="0">
                              <a:solidFill>
                                <a:srgbClr val="00B050"/>
                              </a:solidFill>
                              <a:latin typeface="Segoe Print" panose="02000600000000000000" pitchFamily="2" charset="0"/>
                              <a:ea typeface="Cambria Math" panose="02040503050406030204" pitchFamily="18" charset="0"/>
                              <a:cs typeface="Arial" panose="020B0604020202020204" pitchFamily="34" charset="0"/>
                            </a:rPr>
                            <m:t>n</m:t>
                          </m:r>
                        </m:sub>
                      </m:sSub>
                      <m:r>
                        <m:rPr>
                          <m:nor/>
                        </m:rPr>
                        <a:rPr lang="en-GB" sz="2000" b="0" i="0" dirty="0" smtClean="0">
                          <a:solidFill>
                            <a:srgbClr val="000000"/>
                          </a:solidFill>
                          <a:latin typeface="Segoe Print" panose="02000600000000000000" pitchFamily="2" charset="0"/>
                          <a:ea typeface="Cambria Math" panose="02040503050406030204" pitchFamily="18" charset="0"/>
                          <a:cs typeface="Arial" panose="020B0604020202020204" pitchFamily="34" charset="0"/>
                        </a:rPr>
                        <m:t>|</m:t>
                      </m:r>
                      <m:sSub>
                        <m:sSubPr>
                          <m:ctrlPr>
                            <a:rPr lang="en-GB" sz="2000" b="0" i="1" dirty="0" smtClean="0">
                              <a:solidFill>
                                <a:srgbClr val="00B050"/>
                              </a:solidFill>
                              <a:latin typeface="Cambria Math" panose="02040503050406030204" pitchFamily="18" charset="0"/>
                              <a:ea typeface="Cambria Math" panose="02040503050406030204" pitchFamily="18" charset="0"/>
                              <a:cs typeface="Arial" panose="020B0604020202020204" pitchFamily="34" charset="0"/>
                            </a:rPr>
                          </m:ctrlPr>
                        </m:sSubPr>
                        <m:e>
                          <m:r>
                            <m:rPr>
                              <m:nor/>
                            </m:rPr>
                            <a:rPr lang="en-GB" sz="2000" b="0" i="0" dirty="0" smtClean="0">
                              <a:solidFill>
                                <a:srgbClr val="00B050"/>
                              </a:solidFill>
                              <a:latin typeface="Segoe Print" panose="02000600000000000000" pitchFamily="2" charset="0"/>
                              <a:ea typeface="Cambria Math" panose="02040503050406030204" pitchFamily="18" charset="0"/>
                              <a:cs typeface="Arial" panose="020B0604020202020204" pitchFamily="34" charset="0"/>
                            </a:rPr>
                            <m:t>w</m:t>
                          </m:r>
                        </m:e>
                        <m:sub>
                          <m:r>
                            <m:rPr>
                              <m:nor/>
                            </m:rPr>
                            <a:rPr lang="en-GB" sz="2000" b="0" i="0" dirty="0" smtClean="0">
                              <a:solidFill>
                                <a:srgbClr val="00B050"/>
                              </a:solidFill>
                              <a:latin typeface="Segoe Print" panose="02000600000000000000" pitchFamily="2" charset="0"/>
                              <a:ea typeface="Cambria Math" panose="02040503050406030204" pitchFamily="18" charset="0"/>
                              <a:cs typeface="Arial" panose="020B0604020202020204" pitchFamily="34" charset="0"/>
                            </a:rPr>
                            <m:t>1</m:t>
                          </m:r>
                        </m:sub>
                      </m:sSub>
                      <m:r>
                        <m:rPr>
                          <m:nor/>
                        </m:rPr>
                        <a:rPr lang="en-GB" sz="2000" b="0" i="0" dirty="0" smtClean="0">
                          <a:solidFill>
                            <a:srgbClr val="000000"/>
                          </a:solidFill>
                          <a:latin typeface="Segoe Print" panose="02000600000000000000" pitchFamily="2" charset="0"/>
                          <a:ea typeface="Cambria Math" panose="02040503050406030204" pitchFamily="18" charset="0"/>
                          <a:cs typeface="Arial" panose="020B0604020202020204" pitchFamily="34" charset="0"/>
                        </a:rPr>
                        <m:t>,…, </m:t>
                      </m:r>
                      <m:sSub>
                        <m:sSubPr>
                          <m:ctrlPr>
                            <a:rPr lang="en-GB" sz="2000" b="0" i="1" dirty="0" smtClean="0">
                              <a:solidFill>
                                <a:srgbClr val="00B050"/>
                              </a:solidFill>
                              <a:latin typeface="Cambria Math" panose="02040503050406030204" pitchFamily="18" charset="0"/>
                              <a:ea typeface="Cambria Math" panose="02040503050406030204" pitchFamily="18" charset="0"/>
                              <a:cs typeface="Arial" panose="020B0604020202020204" pitchFamily="34" charset="0"/>
                            </a:rPr>
                          </m:ctrlPr>
                        </m:sSubPr>
                        <m:e>
                          <m:r>
                            <m:rPr>
                              <m:nor/>
                            </m:rPr>
                            <a:rPr lang="en-GB" sz="2000" b="0" i="0" dirty="0" smtClean="0">
                              <a:solidFill>
                                <a:srgbClr val="00B050"/>
                              </a:solidFill>
                              <a:latin typeface="Segoe Print" panose="02000600000000000000" pitchFamily="2" charset="0"/>
                              <a:ea typeface="Cambria Math" panose="02040503050406030204" pitchFamily="18" charset="0"/>
                              <a:cs typeface="Arial" panose="020B0604020202020204" pitchFamily="34" charset="0"/>
                            </a:rPr>
                            <m:t>w</m:t>
                          </m:r>
                        </m:e>
                        <m:sub>
                          <m:r>
                            <m:rPr>
                              <m:nor/>
                            </m:rPr>
                            <a:rPr lang="en-GB" sz="2000" dirty="0">
                              <a:solidFill>
                                <a:srgbClr val="00B050"/>
                              </a:solidFill>
                              <a:latin typeface="Segoe Print" panose="02000600000000000000" pitchFamily="2" charset="0"/>
                              <a:ea typeface="Cambria Math" panose="02040503050406030204" pitchFamily="18" charset="0"/>
                              <a:cs typeface="Arial" panose="020B0604020202020204" pitchFamily="34" charset="0"/>
                            </a:rPr>
                            <m:t>n</m:t>
                          </m:r>
                          <m:r>
                            <m:rPr>
                              <m:nor/>
                            </m:rPr>
                            <a:rPr lang="en-GB" sz="2000" dirty="0">
                              <a:solidFill>
                                <a:srgbClr val="00B050"/>
                              </a:solidFill>
                              <a:latin typeface="Segoe Print" panose="02000600000000000000" pitchFamily="2" charset="0"/>
                              <a:ea typeface="Cambria Math" panose="02040503050406030204" pitchFamily="18" charset="0"/>
                              <a:cs typeface="Arial" panose="020B0604020202020204" pitchFamily="34" charset="0"/>
                            </a:rPr>
                            <m:t>−1</m:t>
                          </m:r>
                        </m:sub>
                      </m:sSub>
                      <m:r>
                        <m:rPr>
                          <m:nor/>
                        </m:rPr>
                        <a:rPr lang="en-GB" sz="2000" b="0" i="0" dirty="0" smtClean="0">
                          <a:solidFill>
                            <a:srgbClr val="000000"/>
                          </a:solidFill>
                          <a:latin typeface="Segoe Print" panose="02000600000000000000" pitchFamily="2" charset="0"/>
                          <a:ea typeface="Cambria Math" panose="02040503050406030204" pitchFamily="18" charset="0"/>
                          <a:cs typeface="Arial" panose="020B0604020202020204" pitchFamily="34" charset="0"/>
                        </a:rPr>
                        <m:t>)</m:t>
                      </m:r>
                    </m:oMath>
                  </m:oMathPara>
                </a14:m>
                <a:endParaRPr lang="en-GB" sz="2000" dirty="0">
                  <a:solidFill>
                    <a:srgbClr val="000000"/>
                  </a:solidFill>
                  <a:latin typeface="Segoe Print" panose="02000600000000000000" pitchFamily="2" charset="0"/>
                  <a:cs typeface="Arial" panose="020B0604020202020204" pitchFamily="34" charset="0"/>
                </a:endParaRPr>
              </a:p>
              <a:p>
                <a:pPr lvl="0" algn="ctr" defTabSz="457200">
                  <a:defRPr/>
                </a:pPr>
                <a:endParaRPr lang="en-GB" sz="2000" dirty="0">
                  <a:solidFill>
                    <a:srgbClr val="000000"/>
                  </a:solidFill>
                  <a:latin typeface="Segoe Print" panose="02000600000000000000" pitchFamily="2" charset="0"/>
                  <a:cs typeface="Arial" panose="020B0604020202020204" pitchFamily="34" charset="0"/>
                </a:endParaRPr>
              </a:p>
              <a:p>
                <a:pPr lvl="0" algn="ctr" defTabSz="457200">
                  <a:defRPr/>
                </a:pPr>
                <a:endParaRPr lang="en-GB" sz="2000" dirty="0">
                  <a:solidFill>
                    <a:srgbClr val="000000"/>
                  </a:solidFill>
                  <a:latin typeface="Segoe Print" panose="02000600000000000000" pitchFamily="2" charset="0"/>
                  <a:cs typeface="Arial" panose="020B0604020202020204" pitchFamily="34" charset="0"/>
                </a:endParaRPr>
              </a:p>
              <a:p>
                <a:pPr lvl="0" algn="ctr" defTabSz="457200">
                  <a:defRPr/>
                </a:pPr>
                <a:r>
                  <a:rPr lang="en-GB" sz="2000" dirty="0">
                    <a:solidFill>
                      <a:srgbClr val="000000"/>
                    </a:solidFill>
                    <a:latin typeface="Segoe Print" panose="02000600000000000000" pitchFamily="2" charset="0"/>
                    <a:cs typeface="Arial" panose="020B0604020202020204" pitchFamily="34" charset="0"/>
                  </a:rPr>
                  <a:t>	Probability of “I like cats”?</a:t>
                </a:r>
              </a:p>
              <a:p>
                <a:pPr lvl="0" algn="ctr" defTabSz="457200">
                  <a:defRPr/>
                </a:pPr>
                <a:endParaRPr lang="en-GB" sz="2000" dirty="0">
                  <a:solidFill>
                    <a:srgbClr val="000000"/>
                  </a:solidFill>
                  <a:latin typeface="Segoe Print" panose="02000600000000000000" pitchFamily="2" charset="0"/>
                  <a:cs typeface="Arial" panose="020B0604020202020204" pitchFamily="34" charset="0"/>
                </a:endParaRPr>
              </a:p>
              <a:p>
                <a:pPr algn="ctr" defTabSz="457200">
                  <a:defRPr/>
                </a:pPr>
                <a14:m>
                  <m:oMathPara xmlns:m="http://schemas.openxmlformats.org/officeDocument/2006/math">
                    <m:oMathParaPr>
                      <m:jc m:val="centerGroup"/>
                    </m:oMathParaPr>
                    <m:oMath xmlns:m="http://schemas.openxmlformats.org/officeDocument/2006/math">
                      <m:r>
                        <m:rPr>
                          <m:nor/>
                        </m:rPr>
                        <a:rPr lang="en-GB" sz="2000">
                          <a:solidFill>
                            <a:srgbClr val="000000"/>
                          </a:solidFill>
                          <a:latin typeface="Segoe Print" panose="02000600000000000000" pitchFamily="2" charset="0"/>
                          <a:cs typeface="Arial" panose="020B0604020202020204" pitchFamily="34" charset="0"/>
                        </a:rPr>
                        <m:t>P</m:t>
                      </m:r>
                      <m:d>
                        <m:dPr>
                          <m:ctrlPr>
                            <a:rPr lang="en-GB" sz="2000" i="1">
                              <a:solidFill>
                                <a:srgbClr val="000000"/>
                              </a:solidFill>
                              <a:latin typeface="Cambria Math" panose="02040503050406030204" pitchFamily="18" charset="0"/>
                              <a:cs typeface="Arial" panose="020B0604020202020204" pitchFamily="34" charset="0"/>
                            </a:rPr>
                          </m:ctrlPr>
                        </m:dPr>
                        <m:e>
                          <m:r>
                            <m:rPr>
                              <m:nor/>
                            </m:rPr>
                            <a:rPr lang="en-GB" sz="2000">
                              <a:solidFill>
                                <a:srgbClr val="000000"/>
                              </a:solidFill>
                              <a:latin typeface="Segoe Print" panose="02000600000000000000" pitchFamily="2" charset="0"/>
                              <a:cs typeface="Arial" panose="020B0604020202020204" pitchFamily="34" charset="0"/>
                            </a:rPr>
                            <m:t>′</m:t>
                          </m:r>
                          <m:r>
                            <m:rPr>
                              <m:nor/>
                            </m:rPr>
                            <a:rPr lang="en-GB" sz="2000">
                              <a:solidFill>
                                <a:srgbClr val="000000"/>
                              </a:solidFill>
                              <a:latin typeface="Segoe Print" panose="02000600000000000000" pitchFamily="2" charset="0"/>
                              <a:cs typeface="Arial" panose="020B0604020202020204" pitchFamily="34" charset="0"/>
                            </a:rPr>
                            <m:t>I</m:t>
                          </m:r>
                          <m:r>
                            <m:rPr>
                              <m:nor/>
                            </m:rPr>
                            <a:rPr lang="en-GB" sz="2000">
                              <a:solidFill>
                                <a:srgbClr val="000000"/>
                              </a:solidFill>
                              <a:latin typeface="Segoe Print" panose="02000600000000000000" pitchFamily="2" charset="0"/>
                              <a:cs typeface="Arial" panose="020B0604020202020204" pitchFamily="34" charset="0"/>
                            </a:rPr>
                            <m:t> </m:t>
                          </m:r>
                          <m:r>
                            <m:rPr>
                              <m:nor/>
                            </m:rPr>
                            <a:rPr lang="en-GB" sz="2000">
                              <a:solidFill>
                                <a:srgbClr val="000000"/>
                              </a:solidFill>
                              <a:latin typeface="Segoe Print" panose="02000600000000000000" pitchFamily="2" charset="0"/>
                              <a:cs typeface="Arial" panose="020B0604020202020204" pitchFamily="34" charset="0"/>
                            </a:rPr>
                            <m:t>like</m:t>
                          </m:r>
                          <m:r>
                            <m:rPr>
                              <m:nor/>
                            </m:rPr>
                            <a:rPr lang="en-GB" sz="2000">
                              <a:solidFill>
                                <a:srgbClr val="000000"/>
                              </a:solidFill>
                              <a:latin typeface="Segoe Print" panose="02000600000000000000" pitchFamily="2" charset="0"/>
                              <a:cs typeface="Arial" panose="020B0604020202020204" pitchFamily="34" charset="0"/>
                            </a:rPr>
                            <m:t> </m:t>
                          </m:r>
                          <m:r>
                            <m:rPr>
                              <m:nor/>
                            </m:rPr>
                            <a:rPr lang="en-GB" sz="2000">
                              <a:solidFill>
                                <a:srgbClr val="000000"/>
                              </a:solidFill>
                              <a:latin typeface="Segoe Print" panose="02000600000000000000" pitchFamily="2" charset="0"/>
                              <a:cs typeface="Arial" panose="020B0604020202020204" pitchFamily="34" charset="0"/>
                            </a:rPr>
                            <m:t>cats</m:t>
                          </m:r>
                          <m:r>
                            <m:rPr>
                              <m:nor/>
                            </m:rPr>
                            <a:rPr lang="en-GB" sz="2000">
                              <a:solidFill>
                                <a:srgbClr val="000000"/>
                              </a:solidFill>
                              <a:latin typeface="Segoe Print" panose="02000600000000000000" pitchFamily="2" charset="0"/>
                              <a:cs typeface="Arial" panose="020B0604020202020204" pitchFamily="34" charset="0"/>
                            </a:rPr>
                            <m:t>′</m:t>
                          </m:r>
                        </m:e>
                      </m:d>
                      <m:r>
                        <m:rPr>
                          <m:nor/>
                        </m:rPr>
                        <a:rPr lang="en-GB" sz="2000">
                          <a:solidFill>
                            <a:srgbClr val="000000"/>
                          </a:solidFill>
                          <a:latin typeface="Segoe Print" panose="02000600000000000000" pitchFamily="2" charset="0"/>
                          <a:cs typeface="Arial" panose="020B0604020202020204" pitchFamily="34" charset="0"/>
                        </a:rPr>
                        <m:t> = </m:t>
                      </m:r>
                      <m:r>
                        <m:rPr>
                          <m:nor/>
                        </m:rPr>
                        <a:rPr lang="en-GB" sz="2000">
                          <a:solidFill>
                            <a:srgbClr val="000000"/>
                          </a:solidFill>
                          <a:latin typeface="Segoe Print" panose="02000600000000000000" pitchFamily="2" charset="0"/>
                          <a:cs typeface="Arial" panose="020B0604020202020204" pitchFamily="34" charset="0"/>
                        </a:rPr>
                        <m:t>P</m:t>
                      </m:r>
                      <m:d>
                        <m:dPr>
                          <m:ctrlPr>
                            <a:rPr lang="en-GB" sz="2000" i="1">
                              <a:solidFill>
                                <a:srgbClr val="000000"/>
                              </a:solidFill>
                              <a:latin typeface="Cambria Math" panose="02040503050406030204" pitchFamily="18" charset="0"/>
                              <a:cs typeface="Arial" panose="020B0604020202020204" pitchFamily="34" charset="0"/>
                            </a:rPr>
                          </m:ctrlPr>
                        </m:dPr>
                        <m:e>
                          <m:r>
                            <m:rPr>
                              <m:nor/>
                            </m:rPr>
                            <a:rPr lang="en-GB" sz="2000">
                              <a:solidFill>
                                <a:srgbClr val="000000"/>
                              </a:solidFill>
                              <a:latin typeface="Segoe Print" panose="02000600000000000000" pitchFamily="2" charset="0"/>
                              <a:cs typeface="Arial" panose="020B0604020202020204" pitchFamily="34" charset="0"/>
                            </a:rPr>
                            <m:t>′</m:t>
                          </m:r>
                          <m:r>
                            <m:rPr>
                              <m:nor/>
                            </m:rPr>
                            <a:rPr lang="en-GB" sz="2000">
                              <a:solidFill>
                                <a:srgbClr val="000000"/>
                              </a:solidFill>
                              <a:latin typeface="Segoe Print" panose="02000600000000000000" pitchFamily="2" charset="0"/>
                              <a:cs typeface="Arial" panose="020B0604020202020204" pitchFamily="34" charset="0"/>
                            </a:rPr>
                            <m:t>I</m:t>
                          </m:r>
                          <m:r>
                            <m:rPr>
                              <m:nor/>
                            </m:rPr>
                            <a:rPr lang="en-GB" sz="2000">
                              <a:solidFill>
                                <a:srgbClr val="000000"/>
                              </a:solidFill>
                              <a:latin typeface="Segoe Print" panose="02000600000000000000" pitchFamily="2" charset="0"/>
                              <a:cs typeface="Arial" panose="020B0604020202020204" pitchFamily="34" charset="0"/>
                            </a:rPr>
                            <m:t>′</m:t>
                          </m:r>
                        </m:e>
                      </m:d>
                      <m:r>
                        <m:rPr>
                          <m:nor/>
                        </m:rPr>
                        <a:rPr lang="en-GB" sz="2000">
                          <a:solidFill>
                            <a:srgbClr val="000000"/>
                          </a:solidFill>
                          <a:latin typeface="Segoe Print" panose="02000600000000000000" pitchFamily="2" charset="0"/>
                          <a:cs typeface="Arial" panose="020B0604020202020204" pitchFamily="34" charset="0"/>
                        </a:rPr>
                        <m:t> </m:t>
                      </m:r>
                      <m:r>
                        <m:rPr>
                          <m:nor/>
                        </m:rPr>
                        <a:rPr lang="en-GB" sz="2000">
                          <a:solidFill>
                            <a:srgbClr val="000000"/>
                          </a:solidFill>
                          <a:latin typeface="Segoe Print" panose="02000600000000000000" pitchFamily="2" charset="0"/>
                          <a:ea typeface="Cambria Math" panose="02040503050406030204" pitchFamily="18" charset="0"/>
                          <a:cs typeface="Arial" panose="020B0604020202020204" pitchFamily="34" charset="0"/>
                        </a:rPr>
                        <m:t>×</m:t>
                      </m:r>
                      <m:r>
                        <m:rPr>
                          <m:nor/>
                        </m:rPr>
                        <a:rPr lang="en-GB" sz="2000">
                          <a:solidFill>
                            <a:srgbClr val="000000"/>
                          </a:solidFill>
                          <a:latin typeface="Segoe Print" panose="02000600000000000000" pitchFamily="2" charset="0"/>
                          <a:ea typeface="Cambria Math" panose="02040503050406030204" pitchFamily="18" charset="0"/>
                          <a:cs typeface="Arial" panose="020B0604020202020204" pitchFamily="34" charset="0"/>
                        </a:rPr>
                        <m:t> </m:t>
                      </m:r>
                      <m:r>
                        <m:rPr>
                          <m:nor/>
                        </m:rPr>
                        <a:rPr lang="en-GB" sz="2000">
                          <a:solidFill>
                            <a:srgbClr val="000000"/>
                          </a:solidFill>
                          <a:latin typeface="Segoe Print" panose="02000600000000000000" pitchFamily="2" charset="0"/>
                          <a:cs typeface="Arial" panose="020B0604020202020204" pitchFamily="34" charset="0"/>
                        </a:rPr>
                        <m:t>P</m:t>
                      </m:r>
                      <m:d>
                        <m:dPr>
                          <m:ctrlPr>
                            <a:rPr lang="en-GB" sz="2000" i="1">
                              <a:solidFill>
                                <a:srgbClr val="000000"/>
                              </a:solidFill>
                              <a:latin typeface="Cambria Math" panose="02040503050406030204" pitchFamily="18" charset="0"/>
                              <a:cs typeface="Arial" panose="020B0604020202020204" pitchFamily="34" charset="0"/>
                            </a:rPr>
                          </m:ctrlPr>
                        </m:dPr>
                        <m:e>
                          <m:r>
                            <m:rPr>
                              <m:nor/>
                            </m:rPr>
                            <a:rPr lang="en-GB" sz="2000">
                              <a:solidFill>
                                <a:srgbClr val="000000"/>
                              </a:solidFill>
                              <a:latin typeface="Segoe Print" panose="02000600000000000000" pitchFamily="2" charset="0"/>
                              <a:cs typeface="Arial" panose="020B0604020202020204" pitchFamily="34" charset="0"/>
                            </a:rPr>
                            <m:t>′</m:t>
                          </m:r>
                          <m:r>
                            <m:rPr>
                              <m:nor/>
                            </m:rPr>
                            <a:rPr lang="en-GB" sz="2000">
                              <a:solidFill>
                                <a:srgbClr val="000000"/>
                              </a:solidFill>
                              <a:latin typeface="Segoe Print" panose="02000600000000000000" pitchFamily="2" charset="0"/>
                              <a:cs typeface="Arial" panose="020B0604020202020204" pitchFamily="34" charset="0"/>
                            </a:rPr>
                            <m:t>like</m:t>
                          </m:r>
                          <m:r>
                            <m:rPr>
                              <m:nor/>
                            </m:rPr>
                            <a:rPr lang="en-GB" sz="2000">
                              <a:solidFill>
                                <a:srgbClr val="000000"/>
                              </a:solidFill>
                              <a:latin typeface="Segoe Print" panose="02000600000000000000" pitchFamily="2" charset="0"/>
                              <a:cs typeface="Arial" panose="020B0604020202020204" pitchFamily="34" charset="0"/>
                            </a:rPr>
                            <m:t>′|′</m:t>
                          </m:r>
                          <m:r>
                            <m:rPr>
                              <m:nor/>
                            </m:rPr>
                            <a:rPr lang="en-GB" sz="2000">
                              <a:solidFill>
                                <a:srgbClr val="000000"/>
                              </a:solidFill>
                              <a:latin typeface="Segoe Print" panose="02000600000000000000" pitchFamily="2" charset="0"/>
                              <a:cs typeface="Arial" panose="020B0604020202020204" pitchFamily="34" charset="0"/>
                            </a:rPr>
                            <m:t>I</m:t>
                          </m:r>
                          <m:r>
                            <m:rPr>
                              <m:nor/>
                            </m:rPr>
                            <a:rPr lang="en-GB" sz="2000">
                              <a:solidFill>
                                <a:srgbClr val="000000"/>
                              </a:solidFill>
                              <a:latin typeface="Segoe Print" panose="02000600000000000000" pitchFamily="2" charset="0"/>
                              <a:cs typeface="Arial" panose="020B0604020202020204" pitchFamily="34" charset="0"/>
                            </a:rPr>
                            <m:t>′</m:t>
                          </m:r>
                        </m:e>
                      </m:d>
                      <m:r>
                        <m:rPr>
                          <m:nor/>
                        </m:rPr>
                        <a:rPr lang="en-GB" sz="2000" dirty="0">
                          <a:solidFill>
                            <a:srgbClr val="000000"/>
                          </a:solidFill>
                          <a:latin typeface="Segoe Print" panose="02000600000000000000" pitchFamily="2" charset="0"/>
                          <a:cs typeface="Arial" panose="020B0604020202020204" pitchFamily="34" charset="0"/>
                        </a:rPr>
                        <m:t> </m:t>
                      </m:r>
                      <m:r>
                        <m:rPr>
                          <m:nor/>
                        </m:rPr>
                        <a:rPr lang="en-GB" sz="2000">
                          <a:solidFill>
                            <a:srgbClr val="000000"/>
                          </a:solidFill>
                          <a:latin typeface="Segoe Print" panose="02000600000000000000" pitchFamily="2" charset="0"/>
                          <a:ea typeface="Cambria Math" panose="02040503050406030204" pitchFamily="18" charset="0"/>
                          <a:cs typeface="Arial" panose="020B0604020202020204" pitchFamily="34" charset="0"/>
                        </a:rPr>
                        <m:t>×</m:t>
                      </m:r>
                      <m:r>
                        <m:rPr>
                          <m:nor/>
                        </m:rPr>
                        <a:rPr lang="en-GB" sz="2000">
                          <a:solidFill>
                            <a:srgbClr val="000000"/>
                          </a:solidFill>
                          <a:latin typeface="Segoe Print" panose="02000600000000000000" pitchFamily="2" charset="0"/>
                          <a:ea typeface="Cambria Math" panose="02040503050406030204" pitchFamily="18" charset="0"/>
                          <a:cs typeface="Arial" panose="020B0604020202020204" pitchFamily="34" charset="0"/>
                        </a:rPr>
                        <m:t> </m:t>
                      </m:r>
                      <m:r>
                        <m:rPr>
                          <m:nor/>
                        </m:rPr>
                        <a:rPr lang="en-GB" sz="2000">
                          <a:solidFill>
                            <a:srgbClr val="000000"/>
                          </a:solidFill>
                          <a:latin typeface="Segoe Print" panose="02000600000000000000" pitchFamily="2" charset="0"/>
                          <a:cs typeface="Arial" panose="020B0604020202020204" pitchFamily="34" charset="0"/>
                        </a:rPr>
                        <m:t>P</m:t>
                      </m:r>
                      <m:d>
                        <m:dPr>
                          <m:ctrlPr>
                            <a:rPr lang="en-GB" sz="2000" i="1">
                              <a:solidFill>
                                <a:srgbClr val="000000"/>
                              </a:solidFill>
                              <a:latin typeface="Cambria Math" panose="02040503050406030204" pitchFamily="18" charset="0"/>
                              <a:cs typeface="Arial" panose="020B0604020202020204" pitchFamily="34" charset="0"/>
                            </a:rPr>
                          </m:ctrlPr>
                        </m:dPr>
                        <m:e>
                          <m:r>
                            <m:rPr>
                              <m:nor/>
                            </m:rPr>
                            <a:rPr lang="en-GB" sz="2000">
                              <a:solidFill>
                                <a:srgbClr val="000000"/>
                              </a:solidFill>
                              <a:latin typeface="Segoe Print" panose="02000600000000000000" pitchFamily="2" charset="0"/>
                              <a:cs typeface="Arial" panose="020B0604020202020204" pitchFamily="34" charset="0"/>
                            </a:rPr>
                            <m:t>′</m:t>
                          </m:r>
                          <m:r>
                            <m:rPr>
                              <m:nor/>
                            </m:rPr>
                            <a:rPr lang="en-GB" sz="2000">
                              <a:solidFill>
                                <a:srgbClr val="000000"/>
                              </a:solidFill>
                              <a:latin typeface="Segoe Print" panose="02000600000000000000" pitchFamily="2" charset="0"/>
                              <a:cs typeface="Arial" panose="020B0604020202020204" pitchFamily="34" charset="0"/>
                            </a:rPr>
                            <m:t>cats</m:t>
                          </m:r>
                          <m:r>
                            <m:rPr>
                              <m:nor/>
                            </m:rPr>
                            <a:rPr lang="en-GB" sz="2000">
                              <a:solidFill>
                                <a:srgbClr val="000000"/>
                              </a:solidFill>
                              <a:latin typeface="Segoe Print" panose="02000600000000000000" pitchFamily="2" charset="0"/>
                              <a:cs typeface="Arial" panose="020B0604020202020204" pitchFamily="34" charset="0"/>
                            </a:rPr>
                            <m:t>′|′</m:t>
                          </m:r>
                          <m:r>
                            <m:rPr>
                              <m:nor/>
                            </m:rPr>
                            <a:rPr lang="en-GB" sz="2000" b="0" i="0" smtClean="0">
                              <a:solidFill>
                                <a:srgbClr val="000000"/>
                              </a:solidFill>
                              <a:latin typeface="Segoe Print" panose="02000600000000000000" pitchFamily="2" charset="0"/>
                              <a:cs typeface="Arial" panose="020B0604020202020204" pitchFamily="34" charset="0"/>
                            </a:rPr>
                            <m:t>I</m:t>
                          </m:r>
                          <m:r>
                            <m:rPr>
                              <m:nor/>
                            </m:rPr>
                            <a:rPr lang="en-GB" sz="2000" b="0" i="0" smtClean="0">
                              <a:solidFill>
                                <a:srgbClr val="000000"/>
                              </a:solidFill>
                              <a:latin typeface="Segoe Print" panose="02000600000000000000" pitchFamily="2" charset="0"/>
                              <a:cs typeface="Arial" panose="020B0604020202020204" pitchFamily="34" charset="0"/>
                            </a:rPr>
                            <m:t> </m:t>
                          </m:r>
                          <m:r>
                            <m:rPr>
                              <m:nor/>
                            </m:rPr>
                            <a:rPr lang="en-GB" sz="2000">
                              <a:solidFill>
                                <a:srgbClr val="000000"/>
                              </a:solidFill>
                              <a:latin typeface="Segoe Print" panose="02000600000000000000" pitchFamily="2" charset="0"/>
                              <a:cs typeface="Arial" panose="020B0604020202020204" pitchFamily="34" charset="0"/>
                            </a:rPr>
                            <m:t>like</m:t>
                          </m:r>
                          <m:r>
                            <m:rPr>
                              <m:nor/>
                            </m:rPr>
                            <a:rPr lang="en-GB" sz="2000">
                              <a:solidFill>
                                <a:srgbClr val="000000"/>
                              </a:solidFill>
                              <a:latin typeface="Segoe Print" panose="02000600000000000000" pitchFamily="2" charset="0"/>
                              <a:cs typeface="Arial" panose="020B0604020202020204" pitchFamily="34" charset="0"/>
                            </a:rPr>
                            <m:t>′</m:t>
                          </m:r>
                        </m:e>
                      </m:d>
                    </m:oMath>
                  </m:oMathPara>
                </a14:m>
                <a:endParaRPr lang="en-GB" sz="2000" dirty="0">
                  <a:solidFill>
                    <a:srgbClr val="00000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p:txBody>
          </p:sp>
        </mc:Choice>
        <mc:Fallback xmlns="">
          <p:sp>
            <p:nvSpPr>
              <p:cNvPr id="4" name="TextBox 3">
                <a:extLst>
                  <a:ext uri="{FF2B5EF4-FFF2-40B4-BE49-F238E27FC236}">
                    <a16:creationId xmlns:a16="http://schemas.microsoft.com/office/drawing/2014/main" id="{403090AC-66BB-6DD8-FC25-29159757F708}"/>
                  </a:ext>
                </a:extLst>
              </p:cNvPr>
              <p:cNvSpPr txBox="1">
                <a:spLocks noRot="1" noChangeAspect="1" noMove="1" noResize="1" noEditPoints="1" noAdjustHandles="1" noChangeArrowheads="1" noChangeShapeType="1" noTextEdit="1"/>
              </p:cNvSpPr>
              <p:nvPr/>
            </p:nvSpPr>
            <p:spPr>
              <a:xfrm>
                <a:off x="6708710" y="1261740"/>
                <a:ext cx="5446839" cy="5128070"/>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9394776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N-gram Language Model</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652ADD9-5AC7-0DD0-57AF-DE9086D755D1}"/>
                  </a:ext>
                </a:extLst>
              </p:cNvPr>
              <p:cNvSpPr txBox="1"/>
              <p:nvPr/>
            </p:nvSpPr>
            <p:spPr>
              <a:xfrm>
                <a:off x="1261871" y="1536174"/>
                <a:ext cx="5446839" cy="3591881"/>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Instead we can simplify, using the Markov assumption. That is, estimate the probabilities of each component, conditioned </a:t>
                </a:r>
                <a:r>
                  <a:rPr lang="en-GB" sz="2000" i="1" dirty="0">
                    <a:solidFill>
                      <a:srgbClr val="000000"/>
                    </a:solidFill>
                    <a:latin typeface="Arial" panose="020B0604020202020204" pitchFamily="34" charset="0"/>
                    <a:cs typeface="Arial" panose="020B0604020202020204" pitchFamily="34" charset="0"/>
                  </a:rPr>
                  <a:t>only</a:t>
                </a:r>
                <a:r>
                  <a:rPr lang="en-GB" sz="2000" dirty="0">
                    <a:solidFill>
                      <a:srgbClr val="000000"/>
                    </a:solidFill>
                    <a:latin typeface="Arial" panose="020B0604020202020204" pitchFamily="34" charset="0"/>
                    <a:cs typeface="Arial" panose="020B0604020202020204" pitchFamily="34" charset="0"/>
                  </a:rPr>
                  <a:t> on the previous word (bi-gram), or words (tri-gram+).</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So, </a:t>
                </a:r>
                <a14:m>
                  <m:oMath xmlns:m="http://schemas.openxmlformats.org/officeDocument/2006/math">
                    <m:r>
                      <m:rPr>
                        <m:nor/>
                      </m:rPr>
                      <a:rPr lang="en-GB" sz="2000" b="0" i="0" dirty="0" smtClean="0">
                        <a:solidFill>
                          <a:srgbClr val="000000"/>
                        </a:solidFill>
                        <a:latin typeface="Segoe Print" panose="02000600000000000000" pitchFamily="2" charset="0"/>
                        <a:ea typeface="Cambria Math" panose="02040503050406030204" pitchFamily="18" charset="0"/>
                        <a:cs typeface="Arial" panose="020B0604020202020204" pitchFamily="34" charset="0"/>
                      </a:rPr>
                      <m:t>P</m:t>
                    </m:r>
                    <m:r>
                      <m:rPr>
                        <m:nor/>
                      </m:rPr>
                      <a:rPr lang="en-GB" sz="2000" b="0" i="0" dirty="0" smtClean="0">
                        <a:solidFill>
                          <a:srgbClr val="000000"/>
                        </a:solidFill>
                        <a:latin typeface="Segoe Print" panose="02000600000000000000" pitchFamily="2" charset="0"/>
                        <a:ea typeface="Cambria Math" panose="02040503050406030204" pitchFamily="18" charset="0"/>
                        <a:cs typeface="Arial" panose="020B0604020202020204" pitchFamily="34" charset="0"/>
                      </a:rPr>
                      <m:t>(</m:t>
                    </m:r>
                    <m:sSub>
                      <m:sSubPr>
                        <m:ctrlPr>
                          <a:rPr lang="en-GB" sz="2000" b="0" i="1" dirty="0" smtClean="0">
                            <a:solidFill>
                              <a:srgbClr val="00B050"/>
                            </a:solidFill>
                            <a:latin typeface="Cambria Math" panose="02040503050406030204" pitchFamily="18" charset="0"/>
                            <a:ea typeface="Cambria Math" panose="02040503050406030204" pitchFamily="18" charset="0"/>
                            <a:cs typeface="Arial" panose="020B0604020202020204" pitchFamily="34" charset="0"/>
                          </a:rPr>
                        </m:ctrlPr>
                      </m:sSubPr>
                      <m:e>
                        <m:r>
                          <m:rPr>
                            <m:nor/>
                          </m:rPr>
                          <a:rPr lang="en-GB" sz="2000" b="0" i="0" dirty="0" smtClean="0">
                            <a:solidFill>
                              <a:srgbClr val="00B050"/>
                            </a:solidFill>
                            <a:latin typeface="Segoe Print" panose="02000600000000000000" pitchFamily="2" charset="0"/>
                            <a:ea typeface="Cambria Math" panose="02040503050406030204" pitchFamily="18" charset="0"/>
                            <a:cs typeface="Arial" panose="020B0604020202020204" pitchFamily="34" charset="0"/>
                          </a:rPr>
                          <m:t>w</m:t>
                        </m:r>
                      </m:e>
                      <m:sub>
                        <m:r>
                          <m:rPr>
                            <m:nor/>
                          </m:rPr>
                          <a:rPr lang="en-GB" sz="2000" b="0" i="0" dirty="0" smtClean="0">
                            <a:solidFill>
                              <a:srgbClr val="00B050"/>
                            </a:solidFill>
                            <a:latin typeface="Segoe Print" panose="02000600000000000000" pitchFamily="2" charset="0"/>
                            <a:ea typeface="Cambria Math" panose="02040503050406030204" pitchFamily="18" charset="0"/>
                            <a:cs typeface="Arial" panose="020B0604020202020204" pitchFamily="34" charset="0"/>
                          </a:rPr>
                          <m:t>n</m:t>
                        </m:r>
                      </m:sub>
                    </m:sSub>
                    <m:r>
                      <m:rPr>
                        <m:nor/>
                      </m:rPr>
                      <a:rPr lang="en-GB" sz="2000" b="0" i="0" dirty="0" smtClean="0">
                        <a:solidFill>
                          <a:srgbClr val="000000"/>
                        </a:solidFill>
                        <a:latin typeface="Segoe Print" panose="02000600000000000000" pitchFamily="2" charset="0"/>
                        <a:ea typeface="Cambria Math" panose="02040503050406030204" pitchFamily="18" charset="0"/>
                        <a:cs typeface="Arial" panose="020B0604020202020204" pitchFamily="34" charset="0"/>
                      </a:rPr>
                      <m:t>|</m:t>
                    </m:r>
                    <m:sSub>
                      <m:sSubPr>
                        <m:ctrlPr>
                          <a:rPr lang="en-GB" sz="2000" b="0" i="1" dirty="0" smtClean="0">
                            <a:solidFill>
                              <a:srgbClr val="00B050"/>
                            </a:solidFill>
                            <a:latin typeface="Cambria Math" panose="02040503050406030204" pitchFamily="18" charset="0"/>
                            <a:ea typeface="Cambria Math" panose="02040503050406030204" pitchFamily="18" charset="0"/>
                            <a:cs typeface="Arial" panose="020B0604020202020204" pitchFamily="34" charset="0"/>
                          </a:rPr>
                        </m:ctrlPr>
                      </m:sSubPr>
                      <m:e>
                        <m:r>
                          <m:rPr>
                            <m:nor/>
                          </m:rPr>
                          <a:rPr lang="en-GB" sz="2000" b="0" i="0" dirty="0" smtClean="0">
                            <a:solidFill>
                              <a:srgbClr val="00B050"/>
                            </a:solidFill>
                            <a:latin typeface="Segoe Print" panose="02000600000000000000" pitchFamily="2" charset="0"/>
                            <a:ea typeface="Cambria Math" panose="02040503050406030204" pitchFamily="18" charset="0"/>
                            <a:cs typeface="Arial" panose="020B0604020202020204" pitchFamily="34" charset="0"/>
                          </a:rPr>
                          <m:t>w</m:t>
                        </m:r>
                      </m:e>
                      <m:sub>
                        <m:r>
                          <m:rPr>
                            <m:nor/>
                          </m:rPr>
                          <a:rPr lang="en-GB" sz="2000" b="0" i="0" dirty="0" smtClean="0">
                            <a:solidFill>
                              <a:srgbClr val="00B050"/>
                            </a:solidFill>
                            <a:latin typeface="Segoe Print" panose="02000600000000000000" pitchFamily="2" charset="0"/>
                            <a:ea typeface="Cambria Math" panose="02040503050406030204" pitchFamily="18" charset="0"/>
                            <a:cs typeface="Arial" panose="020B0604020202020204" pitchFamily="34" charset="0"/>
                          </a:rPr>
                          <m:t>1</m:t>
                        </m:r>
                      </m:sub>
                    </m:sSub>
                    <m:r>
                      <m:rPr>
                        <m:nor/>
                      </m:rPr>
                      <a:rPr lang="en-GB" sz="2000" b="0" i="0" dirty="0" smtClean="0">
                        <a:solidFill>
                          <a:srgbClr val="000000"/>
                        </a:solidFill>
                        <a:latin typeface="Segoe Print" panose="02000600000000000000" pitchFamily="2" charset="0"/>
                        <a:ea typeface="Cambria Math" panose="02040503050406030204" pitchFamily="18" charset="0"/>
                        <a:cs typeface="Arial" panose="020B0604020202020204" pitchFamily="34" charset="0"/>
                      </a:rPr>
                      <m:t>,…, </m:t>
                    </m:r>
                    <m:sSub>
                      <m:sSubPr>
                        <m:ctrlPr>
                          <a:rPr lang="en-GB" sz="2000" b="0" i="1" dirty="0" smtClean="0">
                            <a:solidFill>
                              <a:srgbClr val="00B050"/>
                            </a:solidFill>
                            <a:latin typeface="Cambria Math" panose="02040503050406030204" pitchFamily="18" charset="0"/>
                            <a:ea typeface="Cambria Math" panose="02040503050406030204" pitchFamily="18" charset="0"/>
                            <a:cs typeface="Arial" panose="020B0604020202020204" pitchFamily="34" charset="0"/>
                          </a:rPr>
                        </m:ctrlPr>
                      </m:sSubPr>
                      <m:e>
                        <m:r>
                          <m:rPr>
                            <m:nor/>
                          </m:rPr>
                          <a:rPr lang="en-GB" sz="2000" b="0" i="0" dirty="0" smtClean="0">
                            <a:solidFill>
                              <a:srgbClr val="00B050"/>
                            </a:solidFill>
                            <a:latin typeface="Segoe Print" panose="02000600000000000000" pitchFamily="2" charset="0"/>
                            <a:ea typeface="Cambria Math" panose="02040503050406030204" pitchFamily="18" charset="0"/>
                            <a:cs typeface="Arial" panose="020B0604020202020204" pitchFamily="34" charset="0"/>
                          </a:rPr>
                          <m:t>w</m:t>
                        </m:r>
                      </m:e>
                      <m:sub>
                        <m:r>
                          <m:rPr>
                            <m:nor/>
                          </m:rPr>
                          <a:rPr lang="en-GB" sz="2000" i="0" dirty="0">
                            <a:solidFill>
                              <a:srgbClr val="00B050"/>
                            </a:solidFill>
                            <a:latin typeface="Segoe Print" panose="02000600000000000000" pitchFamily="2" charset="0"/>
                            <a:ea typeface="Cambria Math" panose="02040503050406030204" pitchFamily="18" charset="0"/>
                            <a:cs typeface="Arial" panose="020B0604020202020204" pitchFamily="34" charset="0"/>
                          </a:rPr>
                          <m:t>n</m:t>
                        </m:r>
                        <m:r>
                          <m:rPr>
                            <m:nor/>
                          </m:rPr>
                          <a:rPr lang="en-GB" sz="2000" i="0" dirty="0">
                            <a:solidFill>
                              <a:srgbClr val="00B050"/>
                            </a:solidFill>
                            <a:latin typeface="Segoe Print" panose="02000600000000000000" pitchFamily="2" charset="0"/>
                            <a:ea typeface="Cambria Math" panose="02040503050406030204" pitchFamily="18" charset="0"/>
                            <a:cs typeface="Arial" panose="020B0604020202020204" pitchFamily="34" charset="0"/>
                          </a:rPr>
                          <m:t>−1</m:t>
                        </m:r>
                      </m:sub>
                    </m:sSub>
                    <m:r>
                      <m:rPr>
                        <m:nor/>
                      </m:rPr>
                      <a:rPr lang="en-GB" sz="2000" b="0" i="0" dirty="0" smtClean="0">
                        <a:solidFill>
                          <a:srgbClr val="000000"/>
                        </a:solidFill>
                        <a:latin typeface="Segoe Print" panose="02000600000000000000" pitchFamily="2" charset="0"/>
                        <a:ea typeface="Cambria Math" panose="02040503050406030204" pitchFamily="18" charset="0"/>
                        <a:cs typeface="Arial" panose="020B0604020202020204" pitchFamily="34" charset="0"/>
                      </a:rPr>
                      <m:t>) </m:t>
                    </m:r>
                    <m:r>
                      <m:rPr>
                        <m:nor/>
                      </m:rPr>
                      <a:rPr lang="en-GB" sz="2000" i="0" dirty="0">
                        <a:solidFill>
                          <a:srgbClr val="000000"/>
                        </a:solidFill>
                        <a:latin typeface="Segoe Print" panose="02000600000000000000" pitchFamily="2" charset="0"/>
                        <a:cs typeface="Arial" panose="020B0604020202020204" pitchFamily="34" charset="0"/>
                      </a:rPr>
                      <m:t>≈</m:t>
                    </m:r>
                    <m:r>
                      <m:rPr>
                        <m:nor/>
                      </m:rPr>
                      <a:rPr lang="en-GB" sz="2000" b="0" i="0" dirty="0" smtClean="0">
                        <a:solidFill>
                          <a:srgbClr val="000000"/>
                        </a:solidFill>
                        <a:latin typeface="Segoe Print" panose="02000600000000000000" pitchFamily="2" charset="0"/>
                        <a:cs typeface="Arial" panose="020B0604020202020204" pitchFamily="34" charset="0"/>
                      </a:rPr>
                      <m:t> </m:t>
                    </m:r>
                    <m:r>
                      <m:rPr>
                        <m:nor/>
                      </m:rPr>
                      <a:rPr lang="en-GB" sz="2000" b="0" i="0" dirty="0" smtClean="0">
                        <a:solidFill>
                          <a:srgbClr val="000000"/>
                        </a:solidFill>
                        <a:latin typeface="Segoe Print" panose="02000600000000000000" pitchFamily="2" charset="0"/>
                        <a:cs typeface="Arial" panose="020B0604020202020204" pitchFamily="34" charset="0"/>
                      </a:rPr>
                      <m:t>P</m:t>
                    </m:r>
                    <m:r>
                      <m:rPr>
                        <m:nor/>
                      </m:rPr>
                      <a:rPr lang="en-GB" sz="2000" b="0" i="0" dirty="0" smtClean="0">
                        <a:solidFill>
                          <a:srgbClr val="000000"/>
                        </a:solidFill>
                        <a:latin typeface="Segoe Print" panose="02000600000000000000" pitchFamily="2" charset="0"/>
                        <a:cs typeface="Arial" panose="020B0604020202020204" pitchFamily="34" charset="0"/>
                      </a:rPr>
                      <m:t>(</m:t>
                    </m:r>
                    <m:sSub>
                      <m:sSubPr>
                        <m:ctrlPr>
                          <a:rPr lang="en-GB" sz="2000" b="0" i="1" dirty="0" smtClean="0">
                            <a:solidFill>
                              <a:srgbClr val="00B050"/>
                            </a:solidFill>
                            <a:latin typeface="Cambria Math" panose="02040503050406030204" pitchFamily="18" charset="0"/>
                            <a:cs typeface="Arial" panose="020B0604020202020204" pitchFamily="34" charset="0"/>
                          </a:rPr>
                        </m:ctrlPr>
                      </m:sSubPr>
                      <m:e>
                        <m:r>
                          <m:rPr>
                            <m:nor/>
                          </m:rPr>
                          <a:rPr lang="en-GB" sz="2000" b="0" i="0" dirty="0" smtClean="0">
                            <a:solidFill>
                              <a:srgbClr val="00B050"/>
                            </a:solidFill>
                            <a:latin typeface="Segoe Print" panose="02000600000000000000" pitchFamily="2" charset="0"/>
                            <a:cs typeface="Arial" panose="020B0604020202020204" pitchFamily="34" charset="0"/>
                          </a:rPr>
                          <m:t>w</m:t>
                        </m:r>
                      </m:e>
                      <m:sub>
                        <m:r>
                          <m:rPr>
                            <m:nor/>
                          </m:rPr>
                          <a:rPr lang="en-GB" sz="2000" b="0" i="0" dirty="0" smtClean="0">
                            <a:solidFill>
                              <a:srgbClr val="00B050"/>
                            </a:solidFill>
                            <a:latin typeface="Segoe Print" panose="02000600000000000000" pitchFamily="2" charset="0"/>
                            <a:cs typeface="Arial" panose="020B0604020202020204" pitchFamily="34" charset="0"/>
                          </a:rPr>
                          <m:t>n</m:t>
                        </m:r>
                      </m:sub>
                    </m:sSub>
                    <m:r>
                      <m:rPr>
                        <m:nor/>
                      </m:rPr>
                      <a:rPr lang="en-GB" sz="2000" b="0" i="0" dirty="0" smtClean="0">
                        <a:solidFill>
                          <a:srgbClr val="000000"/>
                        </a:solidFill>
                        <a:latin typeface="Segoe Print" panose="02000600000000000000" pitchFamily="2" charset="0"/>
                        <a:cs typeface="Arial" panose="020B0604020202020204" pitchFamily="34" charset="0"/>
                      </a:rPr>
                      <m:t>|</m:t>
                    </m:r>
                    <m:sSub>
                      <m:sSubPr>
                        <m:ctrlPr>
                          <a:rPr lang="en-GB" sz="2000" b="0" i="1" dirty="0" smtClean="0">
                            <a:solidFill>
                              <a:srgbClr val="00B050"/>
                            </a:solidFill>
                            <a:latin typeface="Cambria Math" panose="02040503050406030204" pitchFamily="18" charset="0"/>
                            <a:cs typeface="Arial" panose="020B0604020202020204" pitchFamily="34" charset="0"/>
                          </a:rPr>
                        </m:ctrlPr>
                      </m:sSubPr>
                      <m:e>
                        <m:r>
                          <m:rPr>
                            <m:nor/>
                          </m:rPr>
                          <a:rPr lang="en-GB" sz="2000" b="0" i="0" dirty="0" smtClean="0">
                            <a:solidFill>
                              <a:srgbClr val="00B050"/>
                            </a:solidFill>
                            <a:latin typeface="Segoe Print" panose="02000600000000000000" pitchFamily="2" charset="0"/>
                            <a:cs typeface="Arial" panose="020B0604020202020204" pitchFamily="34" charset="0"/>
                          </a:rPr>
                          <m:t>w</m:t>
                        </m:r>
                      </m:e>
                      <m:sub>
                        <m:r>
                          <m:rPr>
                            <m:nor/>
                          </m:rPr>
                          <a:rPr lang="en-GB" sz="2000" b="0" i="0" dirty="0" smtClean="0">
                            <a:solidFill>
                              <a:srgbClr val="00B050"/>
                            </a:solidFill>
                            <a:latin typeface="Segoe Print" panose="02000600000000000000" pitchFamily="2" charset="0"/>
                            <a:cs typeface="Arial" panose="020B0604020202020204" pitchFamily="34" charset="0"/>
                          </a:rPr>
                          <m:t>n</m:t>
                        </m:r>
                        <m:r>
                          <m:rPr>
                            <m:nor/>
                          </m:rPr>
                          <a:rPr lang="en-GB" sz="2000" b="0" i="0" dirty="0" smtClean="0">
                            <a:solidFill>
                              <a:srgbClr val="00B050"/>
                            </a:solidFill>
                            <a:latin typeface="Segoe Print" panose="02000600000000000000" pitchFamily="2" charset="0"/>
                            <a:cs typeface="Arial" panose="020B0604020202020204" pitchFamily="34" charset="0"/>
                          </a:rPr>
                          <m:t>−1</m:t>
                        </m:r>
                      </m:sub>
                    </m:sSub>
                    <m:r>
                      <m:rPr>
                        <m:nor/>
                      </m:rPr>
                      <a:rPr lang="en-GB" sz="2000" b="0" i="0" dirty="0" smtClean="0">
                        <a:solidFill>
                          <a:srgbClr val="000000"/>
                        </a:solidFill>
                        <a:latin typeface="Segoe Print" panose="02000600000000000000" pitchFamily="2" charset="0"/>
                        <a:cs typeface="Arial" panose="020B0604020202020204" pitchFamily="34" charset="0"/>
                      </a:rPr>
                      <m:t>)</m:t>
                    </m:r>
                  </m:oMath>
                </a14:m>
                <a:endParaRPr lang="en-GB" sz="2000" dirty="0">
                  <a:solidFill>
                    <a:srgbClr val="00000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a:p>
                <a:pPr lvl="0" defTabSz="457200">
                  <a:defRPr/>
                </a:pPr>
                <a:r>
                  <a:rPr lang="en-GB" sz="2000" dirty="0">
                    <a:solidFill>
                      <a:srgbClr val="000000"/>
                    </a:solidFill>
                    <a:cs typeface="Arial" panose="020B0604020202020204" pitchFamily="34" charset="0"/>
                  </a:rPr>
                  <a:t>In other words, we can iteratively build up the probability of a sequence by multiplying the probability of each word appearing, given the context word(s).</a:t>
                </a:r>
              </a:p>
            </p:txBody>
          </p:sp>
        </mc:Choice>
        <mc:Fallback xmlns="">
          <p:sp>
            <p:nvSpPr>
              <p:cNvPr id="2" name="TextBox 1">
                <a:extLst>
                  <a:ext uri="{FF2B5EF4-FFF2-40B4-BE49-F238E27FC236}">
                    <a16:creationId xmlns:a16="http://schemas.microsoft.com/office/drawing/2014/main" id="{4652ADD9-5AC7-0DD0-57AF-DE9086D755D1}"/>
                  </a:ext>
                </a:extLst>
              </p:cNvPr>
              <p:cNvSpPr txBox="1">
                <a:spLocks noRot="1" noChangeAspect="1" noMove="1" noResize="1" noEditPoints="1" noAdjustHandles="1" noChangeArrowheads="1" noChangeShapeType="1" noTextEdit="1"/>
              </p:cNvSpPr>
              <p:nvPr/>
            </p:nvSpPr>
            <p:spPr>
              <a:xfrm>
                <a:off x="1261871" y="1536174"/>
                <a:ext cx="5446839" cy="3591881"/>
              </a:xfrm>
              <a:prstGeom prst="rect">
                <a:avLst/>
              </a:prstGeom>
              <a:blipFill>
                <a:blip r:embed="rId3"/>
                <a:stretch>
                  <a:fillRect l="-1119" t="-849" r="-112" b="-2207"/>
                </a:stretch>
              </a:blipFill>
            </p:spPr>
            <p:txBody>
              <a:bodyPr/>
              <a:lstStyle/>
              <a:p>
                <a:r>
                  <a:rPr lang="en-GB">
                    <a:noFill/>
                  </a:rPr>
                  <a:t> </a:t>
                </a:r>
              </a:p>
            </p:txBody>
          </p:sp>
        </mc:Fallback>
      </mc:AlternateContent>
      <p:sp>
        <p:nvSpPr>
          <p:cNvPr id="3" name="TextBox 2">
            <a:extLst>
              <a:ext uri="{FF2B5EF4-FFF2-40B4-BE49-F238E27FC236}">
                <a16:creationId xmlns:a16="http://schemas.microsoft.com/office/drawing/2014/main" id="{879CD3A3-A713-56EE-62E6-974583979CC7}"/>
              </a:ext>
            </a:extLst>
          </p:cNvPr>
          <p:cNvSpPr txBox="1"/>
          <p:nvPr/>
        </p:nvSpPr>
        <p:spPr>
          <a:xfrm>
            <a:off x="566732" y="6266192"/>
            <a:ext cx="10881197" cy="215444"/>
          </a:xfrm>
          <a:prstGeom prst="rect">
            <a:avLst/>
          </a:prstGeom>
          <a:noFill/>
        </p:spPr>
        <p:txBody>
          <a:bodyPr wrap="square" rtlCol="0">
            <a:spAutoFit/>
          </a:bodyPr>
          <a:lstStyle/>
          <a:p>
            <a:pPr marL="228600" indent="-228600">
              <a:buFontTx/>
              <a:buAutoNum type="arabicParenBoth"/>
            </a:pPr>
            <a:r>
              <a:rPr lang="en-GB" sz="800" dirty="0">
                <a:effectLst/>
              </a:rPr>
              <a:t>Eisenstein, J. (2018) </a:t>
            </a:r>
            <a:r>
              <a:rPr lang="en-GB" sz="800" i="1" dirty="0">
                <a:effectLst/>
              </a:rPr>
              <a:t>Natural Language Processing</a:t>
            </a:r>
            <a:r>
              <a:rPr lang="en-GB" sz="800" dirty="0">
                <a:effectLst/>
              </a:rPr>
              <a:t> Ch. 6.1</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03090AC-66BB-6DD8-FC25-29159757F708}"/>
                  </a:ext>
                </a:extLst>
              </p:cNvPr>
              <p:cNvSpPr txBox="1"/>
              <p:nvPr/>
            </p:nvSpPr>
            <p:spPr>
              <a:xfrm>
                <a:off x="6708710" y="1261740"/>
                <a:ext cx="5446839" cy="3781548"/>
              </a:xfrm>
              <a:prstGeom prst="rect">
                <a:avLst/>
              </a:prstGeom>
              <a:noFill/>
            </p:spPr>
            <p:txBody>
              <a:bodyPr wrap="square" rtlCol="0">
                <a:spAutoFit/>
              </a:bodyPr>
              <a:lstStyle/>
              <a:p>
                <a:pPr lvl="0" algn="ctr" defTabSz="457200">
                  <a:defRPr/>
                </a:pPr>
                <a:r>
                  <a:rPr lang="en-GB" sz="2000" dirty="0">
                    <a:solidFill>
                      <a:srgbClr val="000000"/>
                    </a:solidFill>
                    <a:latin typeface="Segoe Print" panose="02000600000000000000" pitchFamily="2" charset="0"/>
                    <a:cs typeface="Arial" panose="020B0604020202020204" pitchFamily="34" charset="0"/>
                  </a:rPr>
                  <a:t>	Probability of “I like cats”?</a:t>
                </a:r>
              </a:p>
              <a:p>
                <a:pPr lvl="0" algn="ctr" defTabSz="457200">
                  <a:defRPr/>
                </a:pPr>
                <a:endParaRPr lang="en-GB" sz="2000" dirty="0">
                  <a:solidFill>
                    <a:srgbClr val="000000"/>
                  </a:solidFill>
                  <a:latin typeface="Segoe Print" panose="02000600000000000000" pitchFamily="2" charset="0"/>
                  <a:cs typeface="Arial" panose="020B0604020202020204" pitchFamily="34" charset="0"/>
                </a:endParaRPr>
              </a:p>
              <a:p>
                <a:pPr algn="ctr" defTabSz="457200">
                  <a:defRPr/>
                </a:pPr>
                <a14:m>
                  <m:oMathPara xmlns:m="http://schemas.openxmlformats.org/officeDocument/2006/math">
                    <m:oMathParaPr>
                      <m:jc m:val="centerGroup"/>
                    </m:oMathParaPr>
                    <m:oMath xmlns:m="http://schemas.openxmlformats.org/officeDocument/2006/math">
                      <m:r>
                        <m:rPr>
                          <m:nor/>
                        </m:rPr>
                        <a:rPr lang="en-GB" sz="2000">
                          <a:solidFill>
                            <a:srgbClr val="000000"/>
                          </a:solidFill>
                          <a:latin typeface="Segoe Print" panose="02000600000000000000" pitchFamily="2" charset="0"/>
                          <a:cs typeface="Arial" panose="020B0604020202020204" pitchFamily="34" charset="0"/>
                        </a:rPr>
                        <m:t>P</m:t>
                      </m:r>
                      <m:d>
                        <m:dPr>
                          <m:ctrlPr>
                            <a:rPr lang="en-GB" sz="2000" i="1">
                              <a:solidFill>
                                <a:srgbClr val="000000"/>
                              </a:solidFill>
                              <a:latin typeface="Cambria Math" panose="02040503050406030204" pitchFamily="18" charset="0"/>
                              <a:cs typeface="Arial" panose="020B0604020202020204" pitchFamily="34" charset="0"/>
                            </a:rPr>
                          </m:ctrlPr>
                        </m:dPr>
                        <m:e>
                          <m:r>
                            <m:rPr>
                              <m:nor/>
                            </m:rPr>
                            <a:rPr lang="en-GB" sz="2000">
                              <a:solidFill>
                                <a:srgbClr val="000000"/>
                              </a:solidFill>
                              <a:latin typeface="Segoe Print" panose="02000600000000000000" pitchFamily="2" charset="0"/>
                              <a:cs typeface="Arial" panose="020B0604020202020204" pitchFamily="34" charset="0"/>
                            </a:rPr>
                            <m:t>′</m:t>
                          </m:r>
                          <m:r>
                            <m:rPr>
                              <m:nor/>
                            </m:rPr>
                            <a:rPr lang="en-GB" sz="2000">
                              <a:solidFill>
                                <a:srgbClr val="000000"/>
                              </a:solidFill>
                              <a:latin typeface="Segoe Print" panose="02000600000000000000" pitchFamily="2" charset="0"/>
                              <a:cs typeface="Arial" panose="020B0604020202020204" pitchFamily="34" charset="0"/>
                            </a:rPr>
                            <m:t>I</m:t>
                          </m:r>
                          <m:r>
                            <m:rPr>
                              <m:nor/>
                            </m:rPr>
                            <a:rPr lang="en-GB" sz="2000">
                              <a:solidFill>
                                <a:srgbClr val="000000"/>
                              </a:solidFill>
                              <a:latin typeface="Segoe Print" panose="02000600000000000000" pitchFamily="2" charset="0"/>
                              <a:cs typeface="Arial" panose="020B0604020202020204" pitchFamily="34" charset="0"/>
                            </a:rPr>
                            <m:t> </m:t>
                          </m:r>
                          <m:r>
                            <m:rPr>
                              <m:nor/>
                            </m:rPr>
                            <a:rPr lang="en-GB" sz="2000">
                              <a:solidFill>
                                <a:srgbClr val="000000"/>
                              </a:solidFill>
                              <a:latin typeface="Segoe Print" panose="02000600000000000000" pitchFamily="2" charset="0"/>
                              <a:cs typeface="Arial" panose="020B0604020202020204" pitchFamily="34" charset="0"/>
                            </a:rPr>
                            <m:t>like</m:t>
                          </m:r>
                          <m:r>
                            <m:rPr>
                              <m:nor/>
                            </m:rPr>
                            <a:rPr lang="en-GB" sz="2000">
                              <a:solidFill>
                                <a:srgbClr val="000000"/>
                              </a:solidFill>
                              <a:latin typeface="Segoe Print" panose="02000600000000000000" pitchFamily="2" charset="0"/>
                              <a:cs typeface="Arial" panose="020B0604020202020204" pitchFamily="34" charset="0"/>
                            </a:rPr>
                            <m:t> </m:t>
                          </m:r>
                          <m:r>
                            <m:rPr>
                              <m:nor/>
                            </m:rPr>
                            <a:rPr lang="en-GB" sz="2000">
                              <a:solidFill>
                                <a:srgbClr val="000000"/>
                              </a:solidFill>
                              <a:latin typeface="Segoe Print" panose="02000600000000000000" pitchFamily="2" charset="0"/>
                              <a:cs typeface="Arial" panose="020B0604020202020204" pitchFamily="34" charset="0"/>
                            </a:rPr>
                            <m:t>cats</m:t>
                          </m:r>
                          <m:r>
                            <m:rPr>
                              <m:nor/>
                            </m:rPr>
                            <a:rPr lang="en-GB" sz="2000">
                              <a:solidFill>
                                <a:srgbClr val="000000"/>
                              </a:solidFill>
                              <a:latin typeface="Segoe Print" panose="02000600000000000000" pitchFamily="2" charset="0"/>
                              <a:cs typeface="Arial" panose="020B0604020202020204" pitchFamily="34" charset="0"/>
                            </a:rPr>
                            <m:t>′</m:t>
                          </m:r>
                        </m:e>
                      </m:d>
                      <m:r>
                        <m:rPr>
                          <m:nor/>
                        </m:rPr>
                        <a:rPr lang="en-GB" sz="2000">
                          <a:solidFill>
                            <a:srgbClr val="000000"/>
                          </a:solidFill>
                          <a:latin typeface="Segoe Print" panose="02000600000000000000" pitchFamily="2" charset="0"/>
                          <a:cs typeface="Arial" panose="020B0604020202020204" pitchFamily="34" charset="0"/>
                        </a:rPr>
                        <m:t> = </m:t>
                      </m:r>
                      <m:r>
                        <m:rPr>
                          <m:nor/>
                        </m:rPr>
                        <a:rPr lang="en-GB" sz="2000">
                          <a:solidFill>
                            <a:srgbClr val="000000"/>
                          </a:solidFill>
                          <a:latin typeface="Segoe Print" panose="02000600000000000000" pitchFamily="2" charset="0"/>
                          <a:cs typeface="Arial" panose="020B0604020202020204" pitchFamily="34" charset="0"/>
                        </a:rPr>
                        <m:t>P</m:t>
                      </m:r>
                      <m:d>
                        <m:dPr>
                          <m:ctrlPr>
                            <a:rPr lang="en-GB" sz="2000" i="1">
                              <a:solidFill>
                                <a:srgbClr val="000000"/>
                              </a:solidFill>
                              <a:latin typeface="Cambria Math" panose="02040503050406030204" pitchFamily="18" charset="0"/>
                              <a:cs typeface="Arial" panose="020B0604020202020204" pitchFamily="34" charset="0"/>
                            </a:rPr>
                          </m:ctrlPr>
                        </m:dPr>
                        <m:e>
                          <m:r>
                            <m:rPr>
                              <m:nor/>
                            </m:rPr>
                            <a:rPr lang="en-GB" sz="2000">
                              <a:solidFill>
                                <a:srgbClr val="000000"/>
                              </a:solidFill>
                              <a:latin typeface="Segoe Print" panose="02000600000000000000" pitchFamily="2" charset="0"/>
                              <a:cs typeface="Arial" panose="020B0604020202020204" pitchFamily="34" charset="0"/>
                            </a:rPr>
                            <m:t>′</m:t>
                          </m:r>
                          <m:r>
                            <m:rPr>
                              <m:nor/>
                            </m:rPr>
                            <a:rPr lang="en-GB" sz="2000">
                              <a:solidFill>
                                <a:srgbClr val="000000"/>
                              </a:solidFill>
                              <a:latin typeface="Segoe Print" panose="02000600000000000000" pitchFamily="2" charset="0"/>
                              <a:cs typeface="Arial" panose="020B0604020202020204" pitchFamily="34" charset="0"/>
                            </a:rPr>
                            <m:t>I</m:t>
                          </m:r>
                          <m:r>
                            <m:rPr>
                              <m:nor/>
                            </m:rPr>
                            <a:rPr lang="en-GB" sz="2000">
                              <a:solidFill>
                                <a:srgbClr val="000000"/>
                              </a:solidFill>
                              <a:latin typeface="Segoe Print" panose="02000600000000000000" pitchFamily="2" charset="0"/>
                              <a:cs typeface="Arial" panose="020B0604020202020204" pitchFamily="34" charset="0"/>
                            </a:rPr>
                            <m:t>′</m:t>
                          </m:r>
                        </m:e>
                      </m:d>
                      <m:r>
                        <m:rPr>
                          <m:nor/>
                        </m:rPr>
                        <a:rPr lang="en-GB" sz="2000">
                          <a:solidFill>
                            <a:srgbClr val="000000"/>
                          </a:solidFill>
                          <a:latin typeface="Segoe Print" panose="02000600000000000000" pitchFamily="2" charset="0"/>
                          <a:cs typeface="Arial" panose="020B0604020202020204" pitchFamily="34" charset="0"/>
                        </a:rPr>
                        <m:t> </m:t>
                      </m:r>
                      <m:r>
                        <m:rPr>
                          <m:nor/>
                        </m:rPr>
                        <a:rPr lang="en-GB" sz="2000">
                          <a:solidFill>
                            <a:srgbClr val="000000"/>
                          </a:solidFill>
                          <a:latin typeface="Segoe Print" panose="02000600000000000000" pitchFamily="2" charset="0"/>
                          <a:ea typeface="Cambria Math" panose="02040503050406030204" pitchFamily="18" charset="0"/>
                          <a:cs typeface="Arial" panose="020B0604020202020204" pitchFamily="34" charset="0"/>
                        </a:rPr>
                        <m:t>×</m:t>
                      </m:r>
                      <m:r>
                        <m:rPr>
                          <m:nor/>
                        </m:rPr>
                        <a:rPr lang="en-GB" sz="2000">
                          <a:solidFill>
                            <a:srgbClr val="000000"/>
                          </a:solidFill>
                          <a:latin typeface="Segoe Print" panose="02000600000000000000" pitchFamily="2" charset="0"/>
                          <a:ea typeface="Cambria Math" panose="02040503050406030204" pitchFamily="18" charset="0"/>
                          <a:cs typeface="Arial" panose="020B0604020202020204" pitchFamily="34" charset="0"/>
                        </a:rPr>
                        <m:t> </m:t>
                      </m:r>
                      <m:r>
                        <m:rPr>
                          <m:nor/>
                        </m:rPr>
                        <a:rPr lang="en-GB" sz="2000">
                          <a:solidFill>
                            <a:srgbClr val="000000"/>
                          </a:solidFill>
                          <a:latin typeface="Segoe Print" panose="02000600000000000000" pitchFamily="2" charset="0"/>
                          <a:cs typeface="Arial" panose="020B0604020202020204" pitchFamily="34" charset="0"/>
                        </a:rPr>
                        <m:t>P</m:t>
                      </m:r>
                      <m:d>
                        <m:dPr>
                          <m:ctrlPr>
                            <a:rPr lang="en-GB" sz="2000" i="1">
                              <a:solidFill>
                                <a:srgbClr val="000000"/>
                              </a:solidFill>
                              <a:latin typeface="Cambria Math" panose="02040503050406030204" pitchFamily="18" charset="0"/>
                              <a:cs typeface="Arial" panose="020B0604020202020204" pitchFamily="34" charset="0"/>
                            </a:rPr>
                          </m:ctrlPr>
                        </m:dPr>
                        <m:e>
                          <m:r>
                            <m:rPr>
                              <m:nor/>
                            </m:rPr>
                            <a:rPr lang="en-GB" sz="2000">
                              <a:solidFill>
                                <a:srgbClr val="000000"/>
                              </a:solidFill>
                              <a:latin typeface="Segoe Print" panose="02000600000000000000" pitchFamily="2" charset="0"/>
                              <a:cs typeface="Arial" panose="020B0604020202020204" pitchFamily="34" charset="0"/>
                            </a:rPr>
                            <m:t>′</m:t>
                          </m:r>
                          <m:r>
                            <m:rPr>
                              <m:nor/>
                            </m:rPr>
                            <a:rPr lang="en-GB" sz="2000">
                              <a:solidFill>
                                <a:srgbClr val="000000"/>
                              </a:solidFill>
                              <a:latin typeface="Segoe Print" panose="02000600000000000000" pitchFamily="2" charset="0"/>
                              <a:cs typeface="Arial" panose="020B0604020202020204" pitchFamily="34" charset="0"/>
                            </a:rPr>
                            <m:t>like</m:t>
                          </m:r>
                          <m:r>
                            <m:rPr>
                              <m:nor/>
                            </m:rPr>
                            <a:rPr lang="en-GB" sz="2000">
                              <a:solidFill>
                                <a:srgbClr val="000000"/>
                              </a:solidFill>
                              <a:latin typeface="Segoe Print" panose="02000600000000000000" pitchFamily="2" charset="0"/>
                              <a:cs typeface="Arial" panose="020B0604020202020204" pitchFamily="34" charset="0"/>
                            </a:rPr>
                            <m:t>′|′</m:t>
                          </m:r>
                          <m:r>
                            <m:rPr>
                              <m:nor/>
                            </m:rPr>
                            <a:rPr lang="en-GB" sz="2000">
                              <a:solidFill>
                                <a:srgbClr val="000000"/>
                              </a:solidFill>
                              <a:latin typeface="Segoe Print" panose="02000600000000000000" pitchFamily="2" charset="0"/>
                              <a:cs typeface="Arial" panose="020B0604020202020204" pitchFamily="34" charset="0"/>
                            </a:rPr>
                            <m:t>I</m:t>
                          </m:r>
                          <m:r>
                            <m:rPr>
                              <m:nor/>
                            </m:rPr>
                            <a:rPr lang="en-GB" sz="2000">
                              <a:solidFill>
                                <a:srgbClr val="000000"/>
                              </a:solidFill>
                              <a:latin typeface="Segoe Print" panose="02000600000000000000" pitchFamily="2" charset="0"/>
                              <a:cs typeface="Arial" panose="020B0604020202020204" pitchFamily="34" charset="0"/>
                            </a:rPr>
                            <m:t>′</m:t>
                          </m:r>
                        </m:e>
                      </m:d>
                      <m:r>
                        <m:rPr>
                          <m:nor/>
                        </m:rPr>
                        <a:rPr lang="en-GB" sz="2000" dirty="0">
                          <a:solidFill>
                            <a:srgbClr val="000000"/>
                          </a:solidFill>
                          <a:latin typeface="Segoe Print" panose="02000600000000000000" pitchFamily="2" charset="0"/>
                          <a:cs typeface="Arial" panose="020B0604020202020204" pitchFamily="34" charset="0"/>
                        </a:rPr>
                        <m:t> </m:t>
                      </m:r>
                      <m:r>
                        <m:rPr>
                          <m:nor/>
                        </m:rPr>
                        <a:rPr lang="en-GB" sz="2000">
                          <a:solidFill>
                            <a:srgbClr val="000000"/>
                          </a:solidFill>
                          <a:latin typeface="Segoe Print" panose="02000600000000000000" pitchFamily="2" charset="0"/>
                          <a:ea typeface="Cambria Math" panose="02040503050406030204" pitchFamily="18" charset="0"/>
                          <a:cs typeface="Arial" panose="020B0604020202020204" pitchFamily="34" charset="0"/>
                        </a:rPr>
                        <m:t>×</m:t>
                      </m:r>
                      <m:r>
                        <m:rPr>
                          <m:nor/>
                        </m:rPr>
                        <a:rPr lang="en-GB" sz="2000">
                          <a:solidFill>
                            <a:srgbClr val="000000"/>
                          </a:solidFill>
                          <a:latin typeface="Segoe Print" panose="02000600000000000000" pitchFamily="2" charset="0"/>
                          <a:ea typeface="Cambria Math" panose="02040503050406030204" pitchFamily="18" charset="0"/>
                          <a:cs typeface="Arial" panose="020B0604020202020204" pitchFamily="34" charset="0"/>
                        </a:rPr>
                        <m:t> </m:t>
                      </m:r>
                      <m:r>
                        <m:rPr>
                          <m:nor/>
                        </m:rPr>
                        <a:rPr lang="en-GB" sz="2000">
                          <a:solidFill>
                            <a:srgbClr val="000000"/>
                          </a:solidFill>
                          <a:latin typeface="Segoe Print" panose="02000600000000000000" pitchFamily="2" charset="0"/>
                          <a:cs typeface="Arial" panose="020B0604020202020204" pitchFamily="34" charset="0"/>
                        </a:rPr>
                        <m:t>P</m:t>
                      </m:r>
                      <m:d>
                        <m:dPr>
                          <m:ctrlPr>
                            <a:rPr lang="en-GB" sz="2000" i="1">
                              <a:solidFill>
                                <a:srgbClr val="000000"/>
                              </a:solidFill>
                              <a:latin typeface="Cambria Math" panose="02040503050406030204" pitchFamily="18" charset="0"/>
                              <a:cs typeface="Arial" panose="020B0604020202020204" pitchFamily="34" charset="0"/>
                            </a:rPr>
                          </m:ctrlPr>
                        </m:dPr>
                        <m:e>
                          <m:r>
                            <m:rPr>
                              <m:nor/>
                            </m:rPr>
                            <a:rPr lang="en-GB" sz="2000">
                              <a:solidFill>
                                <a:srgbClr val="000000"/>
                              </a:solidFill>
                              <a:latin typeface="Segoe Print" panose="02000600000000000000" pitchFamily="2" charset="0"/>
                              <a:cs typeface="Arial" panose="020B0604020202020204" pitchFamily="34" charset="0"/>
                            </a:rPr>
                            <m:t>′</m:t>
                          </m:r>
                          <m:r>
                            <m:rPr>
                              <m:nor/>
                            </m:rPr>
                            <a:rPr lang="en-GB" sz="2000">
                              <a:solidFill>
                                <a:srgbClr val="000000"/>
                              </a:solidFill>
                              <a:latin typeface="Segoe Print" panose="02000600000000000000" pitchFamily="2" charset="0"/>
                              <a:cs typeface="Arial" panose="020B0604020202020204" pitchFamily="34" charset="0"/>
                            </a:rPr>
                            <m:t>cats</m:t>
                          </m:r>
                          <m:r>
                            <m:rPr>
                              <m:nor/>
                            </m:rPr>
                            <a:rPr lang="en-GB" sz="2000">
                              <a:solidFill>
                                <a:srgbClr val="000000"/>
                              </a:solidFill>
                              <a:latin typeface="Segoe Print" panose="02000600000000000000" pitchFamily="2" charset="0"/>
                              <a:cs typeface="Arial" panose="020B0604020202020204" pitchFamily="34" charset="0"/>
                            </a:rPr>
                            <m:t>′|′</m:t>
                          </m:r>
                          <m:r>
                            <m:rPr>
                              <m:nor/>
                            </m:rPr>
                            <a:rPr lang="en-GB" sz="2000" b="0" i="0" smtClean="0">
                              <a:solidFill>
                                <a:srgbClr val="000000"/>
                              </a:solidFill>
                              <a:latin typeface="Segoe Print" panose="02000600000000000000" pitchFamily="2" charset="0"/>
                              <a:cs typeface="Arial" panose="020B0604020202020204" pitchFamily="34" charset="0"/>
                            </a:rPr>
                            <m:t>I</m:t>
                          </m:r>
                          <m:r>
                            <m:rPr>
                              <m:nor/>
                            </m:rPr>
                            <a:rPr lang="en-GB" sz="2000" b="0" i="0" smtClean="0">
                              <a:solidFill>
                                <a:srgbClr val="000000"/>
                              </a:solidFill>
                              <a:latin typeface="Segoe Print" panose="02000600000000000000" pitchFamily="2" charset="0"/>
                              <a:cs typeface="Arial" panose="020B0604020202020204" pitchFamily="34" charset="0"/>
                            </a:rPr>
                            <m:t> </m:t>
                          </m:r>
                          <m:r>
                            <m:rPr>
                              <m:nor/>
                            </m:rPr>
                            <a:rPr lang="en-GB" sz="2000">
                              <a:solidFill>
                                <a:srgbClr val="000000"/>
                              </a:solidFill>
                              <a:latin typeface="Segoe Print" panose="02000600000000000000" pitchFamily="2" charset="0"/>
                              <a:cs typeface="Arial" panose="020B0604020202020204" pitchFamily="34" charset="0"/>
                            </a:rPr>
                            <m:t>like</m:t>
                          </m:r>
                          <m:r>
                            <m:rPr>
                              <m:nor/>
                            </m:rPr>
                            <a:rPr lang="en-GB" sz="2000">
                              <a:solidFill>
                                <a:srgbClr val="000000"/>
                              </a:solidFill>
                              <a:latin typeface="Segoe Print" panose="02000600000000000000" pitchFamily="2" charset="0"/>
                              <a:cs typeface="Arial" panose="020B0604020202020204" pitchFamily="34" charset="0"/>
                            </a:rPr>
                            <m:t>′</m:t>
                          </m:r>
                        </m:e>
                      </m:d>
                    </m:oMath>
                  </m:oMathPara>
                </a14:m>
                <a:endParaRPr lang="en-GB" sz="2000" dirty="0">
                  <a:solidFill>
                    <a:srgbClr val="000000"/>
                  </a:solidFill>
                  <a:latin typeface="Segoe Print" panose="02000600000000000000" pitchFamily="2" charset="0"/>
                  <a:cs typeface="Arial" panose="020B0604020202020204" pitchFamily="34" charset="0"/>
                </a:endParaRPr>
              </a:p>
              <a:p>
                <a:pPr algn="ctr" defTabSz="457200">
                  <a:defRPr/>
                </a:pPr>
                <a:endParaRPr lang="en-GB" sz="2000" dirty="0">
                  <a:solidFill>
                    <a:srgbClr val="000000"/>
                  </a:solidFill>
                  <a:latin typeface="Segoe Print" panose="02000600000000000000" pitchFamily="2" charset="0"/>
                  <a:cs typeface="Arial" panose="020B0604020202020204" pitchFamily="34" charset="0"/>
                </a:endParaRPr>
              </a:p>
              <a:p>
                <a:pPr algn="ctr" defTabSz="457200">
                  <a:defRPr/>
                </a:pPr>
                <a:r>
                  <a:rPr lang="en-GB" sz="2000" dirty="0">
                    <a:solidFill>
                      <a:srgbClr val="000000"/>
                    </a:solidFill>
                    <a:latin typeface="Segoe Print" panose="02000600000000000000" pitchFamily="2" charset="0"/>
                    <a:cs typeface="Arial" panose="020B0604020202020204" pitchFamily="34" charset="0"/>
                  </a:rPr>
                  <a:t>Becomes</a:t>
                </a:r>
              </a:p>
              <a:p>
                <a:pPr algn="ctr" defTabSz="457200">
                  <a:defRPr/>
                </a:pPr>
                <a:endParaRPr lang="en-GB" sz="2000" dirty="0">
                  <a:solidFill>
                    <a:srgbClr val="000000"/>
                  </a:solidFill>
                  <a:latin typeface="Segoe Print" panose="02000600000000000000" pitchFamily="2" charset="0"/>
                  <a:cs typeface="Arial" panose="020B0604020202020204" pitchFamily="34" charset="0"/>
                </a:endParaRPr>
              </a:p>
              <a:p>
                <a:pPr defTabSz="457200">
                  <a:defRPr/>
                </a:pPr>
                <a14:m>
                  <m:oMathPara xmlns:m="http://schemas.openxmlformats.org/officeDocument/2006/math">
                    <m:oMathParaPr>
                      <m:jc m:val="centerGroup"/>
                    </m:oMathParaPr>
                    <m:oMath xmlns:m="http://schemas.openxmlformats.org/officeDocument/2006/math">
                      <m:r>
                        <m:rPr>
                          <m:nor/>
                        </m:rPr>
                        <a:rPr lang="en-GB" sz="2000" smtClean="0">
                          <a:solidFill>
                            <a:srgbClr val="000000"/>
                          </a:solidFill>
                          <a:latin typeface="Segoe Print" panose="02000600000000000000" pitchFamily="2" charset="0"/>
                          <a:cs typeface="Arial" panose="020B0604020202020204" pitchFamily="34" charset="0"/>
                        </a:rPr>
                        <m:t>P</m:t>
                      </m:r>
                      <m:d>
                        <m:dPr>
                          <m:ctrlPr>
                            <a:rPr lang="en-GB" sz="2000" i="1">
                              <a:solidFill>
                                <a:srgbClr val="000000"/>
                              </a:solidFill>
                              <a:latin typeface="Cambria Math" panose="02040503050406030204" pitchFamily="18" charset="0"/>
                              <a:cs typeface="Arial" panose="020B0604020202020204" pitchFamily="34" charset="0"/>
                            </a:rPr>
                          </m:ctrlPr>
                        </m:dPr>
                        <m:e>
                          <m:r>
                            <m:rPr>
                              <m:nor/>
                            </m:rPr>
                            <a:rPr lang="en-GB" sz="2000">
                              <a:solidFill>
                                <a:srgbClr val="000000"/>
                              </a:solidFill>
                              <a:latin typeface="Segoe Print" panose="02000600000000000000" pitchFamily="2" charset="0"/>
                              <a:cs typeface="Arial" panose="020B0604020202020204" pitchFamily="34" charset="0"/>
                            </a:rPr>
                            <m:t>′</m:t>
                          </m:r>
                          <m:r>
                            <m:rPr>
                              <m:nor/>
                            </m:rPr>
                            <a:rPr lang="en-GB" sz="2000">
                              <a:solidFill>
                                <a:srgbClr val="000000"/>
                              </a:solidFill>
                              <a:latin typeface="Segoe Print" panose="02000600000000000000" pitchFamily="2" charset="0"/>
                              <a:cs typeface="Arial" panose="020B0604020202020204" pitchFamily="34" charset="0"/>
                            </a:rPr>
                            <m:t>I</m:t>
                          </m:r>
                          <m:r>
                            <m:rPr>
                              <m:nor/>
                            </m:rPr>
                            <a:rPr lang="en-GB" sz="2000">
                              <a:solidFill>
                                <a:srgbClr val="000000"/>
                              </a:solidFill>
                              <a:latin typeface="Segoe Print" panose="02000600000000000000" pitchFamily="2" charset="0"/>
                              <a:cs typeface="Arial" panose="020B0604020202020204" pitchFamily="34" charset="0"/>
                            </a:rPr>
                            <m:t> </m:t>
                          </m:r>
                          <m:r>
                            <m:rPr>
                              <m:nor/>
                            </m:rPr>
                            <a:rPr lang="en-GB" sz="2000">
                              <a:solidFill>
                                <a:srgbClr val="000000"/>
                              </a:solidFill>
                              <a:latin typeface="Segoe Print" panose="02000600000000000000" pitchFamily="2" charset="0"/>
                              <a:cs typeface="Arial" panose="020B0604020202020204" pitchFamily="34" charset="0"/>
                            </a:rPr>
                            <m:t>like</m:t>
                          </m:r>
                          <m:r>
                            <m:rPr>
                              <m:nor/>
                            </m:rPr>
                            <a:rPr lang="en-GB" sz="2000">
                              <a:solidFill>
                                <a:srgbClr val="000000"/>
                              </a:solidFill>
                              <a:latin typeface="Segoe Print" panose="02000600000000000000" pitchFamily="2" charset="0"/>
                              <a:cs typeface="Arial" panose="020B0604020202020204" pitchFamily="34" charset="0"/>
                            </a:rPr>
                            <m:t> </m:t>
                          </m:r>
                          <m:r>
                            <m:rPr>
                              <m:nor/>
                            </m:rPr>
                            <a:rPr lang="en-GB" sz="2000">
                              <a:solidFill>
                                <a:srgbClr val="000000"/>
                              </a:solidFill>
                              <a:latin typeface="Segoe Print" panose="02000600000000000000" pitchFamily="2" charset="0"/>
                              <a:cs typeface="Arial" panose="020B0604020202020204" pitchFamily="34" charset="0"/>
                            </a:rPr>
                            <m:t>cats</m:t>
                          </m:r>
                          <m:r>
                            <m:rPr>
                              <m:nor/>
                            </m:rPr>
                            <a:rPr lang="en-GB" sz="2000">
                              <a:solidFill>
                                <a:srgbClr val="000000"/>
                              </a:solidFill>
                              <a:latin typeface="Segoe Print" panose="02000600000000000000" pitchFamily="2" charset="0"/>
                              <a:cs typeface="Arial" panose="020B0604020202020204" pitchFamily="34" charset="0"/>
                            </a:rPr>
                            <m:t>′</m:t>
                          </m:r>
                        </m:e>
                      </m:d>
                      <m:r>
                        <m:rPr>
                          <m:nor/>
                        </m:rPr>
                        <a:rPr lang="en-GB" sz="2000">
                          <a:solidFill>
                            <a:srgbClr val="000000"/>
                          </a:solidFill>
                          <a:latin typeface="Segoe Print" panose="02000600000000000000" pitchFamily="2" charset="0"/>
                          <a:cs typeface="Arial" panose="020B0604020202020204" pitchFamily="34" charset="0"/>
                        </a:rPr>
                        <m:t> = </m:t>
                      </m:r>
                      <m:r>
                        <m:rPr>
                          <m:nor/>
                        </m:rPr>
                        <a:rPr lang="en-GB" sz="2000">
                          <a:solidFill>
                            <a:srgbClr val="000000"/>
                          </a:solidFill>
                          <a:latin typeface="Segoe Print" panose="02000600000000000000" pitchFamily="2" charset="0"/>
                          <a:cs typeface="Arial" panose="020B0604020202020204" pitchFamily="34" charset="0"/>
                        </a:rPr>
                        <m:t>P</m:t>
                      </m:r>
                      <m:d>
                        <m:dPr>
                          <m:ctrlPr>
                            <a:rPr lang="en-GB" sz="2000" i="1">
                              <a:solidFill>
                                <a:srgbClr val="000000"/>
                              </a:solidFill>
                              <a:latin typeface="Cambria Math" panose="02040503050406030204" pitchFamily="18" charset="0"/>
                              <a:cs typeface="Arial" panose="020B0604020202020204" pitchFamily="34" charset="0"/>
                            </a:rPr>
                          </m:ctrlPr>
                        </m:dPr>
                        <m:e>
                          <m:r>
                            <m:rPr>
                              <m:nor/>
                            </m:rPr>
                            <a:rPr lang="en-GB" sz="2000">
                              <a:solidFill>
                                <a:srgbClr val="000000"/>
                              </a:solidFill>
                              <a:latin typeface="Segoe Print" panose="02000600000000000000" pitchFamily="2" charset="0"/>
                              <a:cs typeface="Arial" panose="020B0604020202020204" pitchFamily="34" charset="0"/>
                            </a:rPr>
                            <m:t>′</m:t>
                          </m:r>
                          <m:r>
                            <m:rPr>
                              <m:nor/>
                            </m:rPr>
                            <a:rPr lang="en-GB" sz="2000">
                              <a:solidFill>
                                <a:srgbClr val="000000"/>
                              </a:solidFill>
                              <a:latin typeface="Segoe Print" panose="02000600000000000000" pitchFamily="2" charset="0"/>
                              <a:cs typeface="Arial" panose="020B0604020202020204" pitchFamily="34" charset="0"/>
                            </a:rPr>
                            <m:t>I</m:t>
                          </m:r>
                          <m:r>
                            <m:rPr>
                              <m:nor/>
                            </m:rPr>
                            <a:rPr lang="en-GB" sz="2000">
                              <a:solidFill>
                                <a:srgbClr val="000000"/>
                              </a:solidFill>
                              <a:latin typeface="Segoe Print" panose="02000600000000000000" pitchFamily="2" charset="0"/>
                              <a:cs typeface="Arial" panose="020B0604020202020204" pitchFamily="34" charset="0"/>
                            </a:rPr>
                            <m:t>′</m:t>
                          </m:r>
                        </m:e>
                      </m:d>
                      <m:r>
                        <m:rPr>
                          <m:nor/>
                        </m:rPr>
                        <a:rPr lang="en-GB" sz="2000">
                          <a:solidFill>
                            <a:srgbClr val="000000"/>
                          </a:solidFill>
                          <a:latin typeface="Segoe Print" panose="02000600000000000000" pitchFamily="2" charset="0"/>
                          <a:cs typeface="Arial" panose="020B0604020202020204" pitchFamily="34" charset="0"/>
                        </a:rPr>
                        <m:t> </m:t>
                      </m:r>
                      <m:r>
                        <m:rPr>
                          <m:nor/>
                        </m:rPr>
                        <a:rPr lang="en-GB" sz="2000">
                          <a:solidFill>
                            <a:srgbClr val="000000"/>
                          </a:solidFill>
                          <a:latin typeface="Segoe Print" panose="02000600000000000000" pitchFamily="2" charset="0"/>
                          <a:ea typeface="Cambria Math" panose="02040503050406030204" pitchFamily="18" charset="0"/>
                          <a:cs typeface="Arial" panose="020B0604020202020204" pitchFamily="34" charset="0"/>
                        </a:rPr>
                        <m:t>×</m:t>
                      </m:r>
                      <m:r>
                        <m:rPr>
                          <m:nor/>
                        </m:rPr>
                        <a:rPr lang="en-GB" sz="2000">
                          <a:solidFill>
                            <a:srgbClr val="000000"/>
                          </a:solidFill>
                          <a:latin typeface="Segoe Print" panose="02000600000000000000" pitchFamily="2" charset="0"/>
                          <a:ea typeface="Cambria Math" panose="02040503050406030204" pitchFamily="18" charset="0"/>
                          <a:cs typeface="Arial" panose="020B0604020202020204" pitchFamily="34" charset="0"/>
                        </a:rPr>
                        <m:t> </m:t>
                      </m:r>
                      <m:r>
                        <m:rPr>
                          <m:nor/>
                        </m:rPr>
                        <a:rPr lang="en-GB" sz="2000">
                          <a:solidFill>
                            <a:srgbClr val="000000"/>
                          </a:solidFill>
                          <a:latin typeface="Segoe Print" panose="02000600000000000000" pitchFamily="2" charset="0"/>
                          <a:cs typeface="Arial" panose="020B0604020202020204" pitchFamily="34" charset="0"/>
                        </a:rPr>
                        <m:t>P</m:t>
                      </m:r>
                      <m:d>
                        <m:dPr>
                          <m:ctrlPr>
                            <a:rPr lang="en-GB" sz="2000" i="1">
                              <a:solidFill>
                                <a:srgbClr val="000000"/>
                              </a:solidFill>
                              <a:latin typeface="Cambria Math" panose="02040503050406030204" pitchFamily="18" charset="0"/>
                              <a:cs typeface="Arial" panose="020B0604020202020204" pitchFamily="34" charset="0"/>
                            </a:rPr>
                          </m:ctrlPr>
                        </m:dPr>
                        <m:e>
                          <m:r>
                            <m:rPr>
                              <m:nor/>
                            </m:rPr>
                            <a:rPr lang="en-GB" sz="2000">
                              <a:solidFill>
                                <a:srgbClr val="000000"/>
                              </a:solidFill>
                              <a:latin typeface="Segoe Print" panose="02000600000000000000" pitchFamily="2" charset="0"/>
                              <a:cs typeface="Arial" panose="020B0604020202020204" pitchFamily="34" charset="0"/>
                            </a:rPr>
                            <m:t>′</m:t>
                          </m:r>
                          <m:r>
                            <m:rPr>
                              <m:nor/>
                            </m:rPr>
                            <a:rPr lang="en-GB" sz="2000">
                              <a:solidFill>
                                <a:srgbClr val="000000"/>
                              </a:solidFill>
                              <a:latin typeface="Segoe Print" panose="02000600000000000000" pitchFamily="2" charset="0"/>
                              <a:cs typeface="Arial" panose="020B0604020202020204" pitchFamily="34" charset="0"/>
                            </a:rPr>
                            <m:t>like</m:t>
                          </m:r>
                          <m:r>
                            <m:rPr>
                              <m:nor/>
                            </m:rPr>
                            <a:rPr lang="en-GB" sz="2000">
                              <a:solidFill>
                                <a:srgbClr val="000000"/>
                              </a:solidFill>
                              <a:latin typeface="Segoe Print" panose="02000600000000000000" pitchFamily="2" charset="0"/>
                              <a:cs typeface="Arial" panose="020B0604020202020204" pitchFamily="34" charset="0"/>
                            </a:rPr>
                            <m:t>′|′</m:t>
                          </m:r>
                          <m:r>
                            <m:rPr>
                              <m:nor/>
                            </m:rPr>
                            <a:rPr lang="en-GB" sz="2000">
                              <a:solidFill>
                                <a:srgbClr val="000000"/>
                              </a:solidFill>
                              <a:latin typeface="Segoe Print" panose="02000600000000000000" pitchFamily="2" charset="0"/>
                              <a:cs typeface="Arial" panose="020B0604020202020204" pitchFamily="34" charset="0"/>
                            </a:rPr>
                            <m:t>I</m:t>
                          </m:r>
                          <m:r>
                            <m:rPr>
                              <m:nor/>
                            </m:rPr>
                            <a:rPr lang="en-GB" sz="2000">
                              <a:solidFill>
                                <a:srgbClr val="000000"/>
                              </a:solidFill>
                              <a:latin typeface="Segoe Print" panose="02000600000000000000" pitchFamily="2" charset="0"/>
                              <a:cs typeface="Arial" panose="020B0604020202020204" pitchFamily="34" charset="0"/>
                            </a:rPr>
                            <m:t>′</m:t>
                          </m:r>
                        </m:e>
                      </m:d>
                      <m:r>
                        <m:rPr>
                          <m:nor/>
                        </m:rPr>
                        <a:rPr lang="en-GB" sz="2000" dirty="0">
                          <a:solidFill>
                            <a:srgbClr val="000000"/>
                          </a:solidFill>
                          <a:latin typeface="Segoe Print" panose="02000600000000000000" pitchFamily="2" charset="0"/>
                          <a:cs typeface="Arial" panose="020B0604020202020204" pitchFamily="34" charset="0"/>
                        </a:rPr>
                        <m:t> </m:t>
                      </m:r>
                      <m:r>
                        <m:rPr>
                          <m:nor/>
                        </m:rPr>
                        <a:rPr lang="en-GB" sz="2000">
                          <a:solidFill>
                            <a:srgbClr val="000000"/>
                          </a:solidFill>
                          <a:latin typeface="Segoe Print" panose="02000600000000000000" pitchFamily="2" charset="0"/>
                          <a:ea typeface="Cambria Math" panose="02040503050406030204" pitchFamily="18" charset="0"/>
                          <a:cs typeface="Arial" panose="020B0604020202020204" pitchFamily="34" charset="0"/>
                        </a:rPr>
                        <m:t>×</m:t>
                      </m:r>
                      <m:r>
                        <m:rPr>
                          <m:nor/>
                        </m:rPr>
                        <a:rPr lang="en-GB" sz="2000">
                          <a:solidFill>
                            <a:srgbClr val="000000"/>
                          </a:solidFill>
                          <a:latin typeface="Segoe Print" panose="02000600000000000000" pitchFamily="2" charset="0"/>
                          <a:ea typeface="Cambria Math" panose="02040503050406030204" pitchFamily="18" charset="0"/>
                          <a:cs typeface="Arial" panose="020B0604020202020204" pitchFamily="34" charset="0"/>
                        </a:rPr>
                        <m:t> </m:t>
                      </m:r>
                      <m:r>
                        <m:rPr>
                          <m:nor/>
                        </m:rPr>
                        <a:rPr lang="en-GB" sz="2000">
                          <a:solidFill>
                            <a:srgbClr val="000000"/>
                          </a:solidFill>
                          <a:latin typeface="Segoe Print" panose="02000600000000000000" pitchFamily="2" charset="0"/>
                          <a:cs typeface="Arial" panose="020B0604020202020204" pitchFamily="34" charset="0"/>
                        </a:rPr>
                        <m:t>P</m:t>
                      </m:r>
                      <m:d>
                        <m:dPr>
                          <m:ctrlPr>
                            <a:rPr lang="en-GB" sz="2000" i="1">
                              <a:solidFill>
                                <a:srgbClr val="000000"/>
                              </a:solidFill>
                              <a:latin typeface="Cambria Math" panose="02040503050406030204" pitchFamily="18" charset="0"/>
                              <a:cs typeface="Arial" panose="020B0604020202020204" pitchFamily="34" charset="0"/>
                            </a:rPr>
                          </m:ctrlPr>
                        </m:dPr>
                        <m:e>
                          <m:r>
                            <m:rPr>
                              <m:nor/>
                            </m:rPr>
                            <a:rPr lang="en-GB" sz="2000">
                              <a:solidFill>
                                <a:srgbClr val="000000"/>
                              </a:solidFill>
                              <a:latin typeface="Segoe Print" panose="02000600000000000000" pitchFamily="2" charset="0"/>
                              <a:cs typeface="Arial" panose="020B0604020202020204" pitchFamily="34" charset="0"/>
                            </a:rPr>
                            <m:t>′</m:t>
                          </m:r>
                          <m:r>
                            <m:rPr>
                              <m:nor/>
                            </m:rPr>
                            <a:rPr lang="en-GB" sz="2000">
                              <a:solidFill>
                                <a:srgbClr val="000000"/>
                              </a:solidFill>
                              <a:latin typeface="Segoe Print" panose="02000600000000000000" pitchFamily="2" charset="0"/>
                              <a:cs typeface="Arial" panose="020B0604020202020204" pitchFamily="34" charset="0"/>
                            </a:rPr>
                            <m:t>cats</m:t>
                          </m:r>
                          <m:r>
                            <m:rPr>
                              <m:nor/>
                            </m:rPr>
                            <a:rPr lang="en-GB" sz="2000">
                              <a:solidFill>
                                <a:srgbClr val="000000"/>
                              </a:solidFill>
                              <a:latin typeface="Segoe Print" panose="02000600000000000000" pitchFamily="2" charset="0"/>
                              <a:cs typeface="Arial" panose="020B0604020202020204" pitchFamily="34" charset="0"/>
                            </a:rPr>
                            <m:t>′|′</m:t>
                          </m:r>
                          <m:r>
                            <m:rPr>
                              <m:nor/>
                            </m:rPr>
                            <a:rPr lang="en-GB" sz="2000">
                              <a:solidFill>
                                <a:srgbClr val="000000"/>
                              </a:solidFill>
                              <a:latin typeface="Segoe Print" panose="02000600000000000000" pitchFamily="2" charset="0"/>
                              <a:cs typeface="Arial" panose="020B0604020202020204" pitchFamily="34" charset="0"/>
                            </a:rPr>
                            <m:t>like</m:t>
                          </m:r>
                          <m:r>
                            <m:rPr>
                              <m:nor/>
                            </m:rPr>
                            <a:rPr lang="en-GB" sz="2000">
                              <a:solidFill>
                                <a:srgbClr val="000000"/>
                              </a:solidFill>
                              <a:latin typeface="Segoe Print" panose="02000600000000000000" pitchFamily="2" charset="0"/>
                              <a:cs typeface="Arial" panose="020B0604020202020204" pitchFamily="34" charset="0"/>
                            </a:rPr>
                            <m:t>′</m:t>
                          </m:r>
                        </m:e>
                      </m:d>
                    </m:oMath>
                  </m:oMathPara>
                </a14:m>
                <a:endParaRPr lang="en-GB" sz="2000" dirty="0">
                  <a:solidFill>
                    <a:srgbClr val="00000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p:txBody>
          </p:sp>
        </mc:Choice>
        <mc:Fallback xmlns="">
          <p:sp>
            <p:nvSpPr>
              <p:cNvPr id="4" name="TextBox 3">
                <a:extLst>
                  <a:ext uri="{FF2B5EF4-FFF2-40B4-BE49-F238E27FC236}">
                    <a16:creationId xmlns:a16="http://schemas.microsoft.com/office/drawing/2014/main" id="{403090AC-66BB-6DD8-FC25-29159757F708}"/>
                  </a:ext>
                </a:extLst>
              </p:cNvPr>
              <p:cNvSpPr txBox="1">
                <a:spLocks noRot="1" noChangeAspect="1" noMove="1" noResize="1" noEditPoints="1" noAdjustHandles="1" noChangeArrowheads="1" noChangeShapeType="1" noTextEdit="1"/>
              </p:cNvSpPr>
              <p:nvPr/>
            </p:nvSpPr>
            <p:spPr>
              <a:xfrm>
                <a:off x="6708710" y="1261740"/>
                <a:ext cx="5446839" cy="3781548"/>
              </a:xfrm>
              <a:prstGeom prst="rect">
                <a:avLst/>
              </a:prstGeom>
              <a:blipFill>
                <a:blip r:embed="rId4"/>
                <a:stretch>
                  <a:fillRect t="-968"/>
                </a:stretch>
              </a:blipFill>
            </p:spPr>
            <p:txBody>
              <a:bodyPr/>
              <a:lstStyle/>
              <a:p>
                <a:r>
                  <a:rPr lang="en-GB">
                    <a:noFill/>
                  </a:rPr>
                  <a:t> </a:t>
                </a:r>
              </a:p>
            </p:txBody>
          </p:sp>
        </mc:Fallback>
      </mc:AlternateContent>
    </p:spTree>
    <p:extLst>
      <p:ext uri="{BB962C8B-B14F-4D97-AF65-F5344CB8AC3E}">
        <p14:creationId xmlns:p14="http://schemas.microsoft.com/office/powerpoint/2010/main" val="42939135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N-gram Language Model</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652ADD9-5AC7-0DD0-57AF-DE9086D755D1}"/>
                  </a:ext>
                </a:extLst>
              </p:cNvPr>
              <p:cNvSpPr txBox="1"/>
              <p:nvPr/>
            </p:nvSpPr>
            <p:spPr>
              <a:xfrm>
                <a:off x="1261871" y="1536174"/>
                <a:ext cx="5446839" cy="4149534"/>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We can estimate the probabilities using Maximum Likelihood. For bi-grams this is simply:</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14:m>
                  <m:oMathPara xmlns:m="http://schemas.openxmlformats.org/officeDocument/2006/math">
                    <m:oMathParaPr>
                      <m:jc m:val="centerGroup"/>
                    </m:oMathParaPr>
                    <m:oMath xmlns:m="http://schemas.openxmlformats.org/officeDocument/2006/math">
                      <m:r>
                        <m:rPr>
                          <m:nor/>
                        </m:rPr>
                        <a:rPr lang="en-GB" sz="2000" b="0" i="0" dirty="0" smtClean="0">
                          <a:solidFill>
                            <a:srgbClr val="000000"/>
                          </a:solidFill>
                          <a:latin typeface="Segoe Print" panose="02000600000000000000" pitchFamily="2" charset="0"/>
                          <a:cs typeface="Arial" panose="020B0604020202020204" pitchFamily="34" charset="0"/>
                        </a:rPr>
                        <m:t>P</m:t>
                      </m:r>
                      <m:r>
                        <m:rPr>
                          <m:nor/>
                        </m:rPr>
                        <a:rPr lang="en-GB" sz="2000" b="0" i="0" dirty="0" smtClean="0">
                          <a:solidFill>
                            <a:srgbClr val="000000"/>
                          </a:solidFill>
                          <a:latin typeface="Segoe Print" panose="02000600000000000000" pitchFamily="2" charset="0"/>
                          <a:cs typeface="Arial" panose="020B0604020202020204" pitchFamily="34" charset="0"/>
                        </a:rPr>
                        <m:t>(</m:t>
                      </m:r>
                      <m:sSub>
                        <m:sSubPr>
                          <m:ctrlPr>
                            <a:rPr lang="en-GB" sz="2000" b="0" i="1" dirty="0" smtClean="0">
                              <a:solidFill>
                                <a:srgbClr val="00B050"/>
                              </a:solidFill>
                              <a:latin typeface="Cambria Math" panose="02040503050406030204" pitchFamily="18" charset="0"/>
                              <a:cs typeface="Arial" panose="020B0604020202020204" pitchFamily="34" charset="0"/>
                            </a:rPr>
                          </m:ctrlPr>
                        </m:sSubPr>
                        <m:e>
                          <m:r>
                            <m:rPr>
                              <m:nor/>
                            </m:rPr>
                            <a:rPr lang="en-GB" sz="2000" b="0" i="0" dirty="0" smtClean="0">
                              <a:solidFill>
                                <a:srgbClr val="00B050"/>
                              </a:solidFill>
                              <a:latin typeface="Segoe Print" panose="02000600000000000000" pitchFamily="2" charset="0"/>
                              <a:cs typeface="Arial" panose="020B0604020202020204" pitchFamily="34" charset="0"/>
                            </a:rPr>
                            <m:t>w</m:t>
                          </m:r>
                        </m:e>
                        <m:sub>
                          <m:r>
                            <m:rPr>
                              <m:nor/>
                            </m:rPr>
                            <a:rPr lang="en-GB" sz="2000" b="0" i="0" dirty="0" smtClean="0">
                              <a:solidFill>
                                <a:srgbClr val="00B050"/>
                              </a:solidFill>
                              <a:latin typeface="Segoe Print" panose="02000600000000000000" pitchFamily="2" charset="0"/>
                              <a:cs typeface="Arial" panose="020B0604020202020204" pitchFamily="34" charset="0"/>
                            </a:rPr>
                            <m:t>n</m:t>
                          </m:r>
                        </m:sub>
                      </m:sSub>
                      <m:r>
                        <m:rPr>
                          <m:nor/>
                        </m:rPr>
                        <a:rPr lang="en-GB" sz="2000" b="0" i="0" dirty="0" smtClean="0">
                          <a:solidFill>
                            <a:srgbClr val="000000"/>
                          </a:solidFill>
                          <a:latin typeface="Segoe Print" panose="02000600000000000000" pitchFamily="2" charset="0"/>
                          <a:cs typeface="Arial" panose="020B0604020202020204" pitchFamily="34" charset="0"/>
                        </a:rPr>
                        <m:t>|</m:t>
                      </m:r>
                      <m:sSub>
                        <m:sSubPr>
                          <m:ctrlPr>
                            <a:rPr lang="en-GB" sz="2000" b="0" i="1" dirty="0" smtClean="0">
                              <a:solidFill>
                                <a:srgbClr val="00B050"/>
                              </a:solidFill>
                              <a:latin typeface="Cambria Math" panose="02040503050406030204" pitchFamily="18" charset="0"/>
                              <a:cs typeface="Arial" panose="020B0604020202020204" pitchFamily="34" charset="0"/>
                            </a:rPr>
                          </m:ctrlPr>
                        </m:sSubPr>
                        <m:e>
                          <m:r>
                            <m:rPr>
                              <m:nor/>
                            </m:rPr>
                            <a:rPr lang="en-GB" sz="2000" b="0" i="0" dirty="0" smtClean="0">
                              <a:solidFill>
                                <a:srgbClr val="00B050"/>
                              </a:solidFill>
                              <a:latin typeface="Segoe Print" panose="02000600000000000000" pitchFamily="2" charset="0"/>
                              <a:cs typeface="Arial" panose="020B0604020202020204" pitchFamily="34" charset="0"/>
                            </a:rPr>
                            <m:t>w</m:t>
                          </m:r>
                        </m:e>
                        <m:sub>
                          <m:r>
                            <m:rPr>
                              <m:nor/>
                            </m:rPr>
                            <a:rPr lang="en-GB" sz="2000" b="0" i="0" dirty="0" smtClean="0">
                              <a:solidFill>
                                <a:srgbClr val="00B050"/>
                              </a:solidFill>
                              <a:latin typeface="Segoe Print" panose="02000600000000000000" pitchFamily="2" charset="0"/>
                              <a:cs typeface="Arial" panose="020B0604020202020204" pitchFamily="34" charset="0"/>
                            </a:rPr>
                            <m:t>n</m:t>
                          </m:r>
                          <m:r>
                            <m:rPr>
                              <m:nor/>
                            </m:rPr>
                            <a:rPr lang="en-GB" sz="2000" b="0" i="0" dirty="0" smtClean="0">
                              <a:solidFill>
                                <a:srgbClr val="00B050"/>
                              </a:solidFill>
                              <a:latin typeface="Segoe Print" panose="02000600000000000000" pitchFamily="2" charset="0"/>
                              <a:cs typeface="Arial" panose="020B0604020202020204" pitchFamily="34" charset="0"/>
                            </a:rPr>
                            <m:t>−1</m:t>
                          </m:r>
                        </m:sub>
                      </m:sSub>
                      <m:r>
                        <m:rPr>
                          <m:nor/>
                        </m:rPr>
                        <a:rPr lang="en-GB" sz="2000" b="0" i="0" dirty="0" smtClean="0">
                          <a:solidFill>
                            <a:srgbClr val="000000"/>
                          </a:solidFill>
                          <a:latin typeface="Segoe Print" panose="02000600000000000000" pitchFamily="2" charset="0"/>
                          <a:cs typeface="Arial" panose="020B0604020202020204" pitchFamily="34" charset="0"/>
                        </a:rPr>
                        <m:t>)=</m:t>
                      </m:r>
                      <m:f>
                        <m:fPr>
                          <m:ctrlPr>
                            <a:rPr lang="en-GB" sz="2000" b="0" i="1" dirty="0" smtClean="0">
                              <a:solidFill>
                                <a:srgbClr val="000000"/>
                              </a:solidFill>
                              <a:latin typeface="Cambria Math" panose="02040503050406030204" pitchFamily="18" charset="0"/>
                              <a:cs typeface="Arial" panose="020B0604020202020204" pitchFamily="34" charset="0"/>
                            </a:rPr>
                          </m:ctrlPr>
                        </m:fPr>
                        <m:num>
                          <m:r>
                            <m:rPr>
                              <m:nor/>
                            </m:rPr>
                            <a:rPr lang="en-GB" sz="2000" b="0" i="0" dirty="0" smtClean="0">
                              <a:solidFill>
                                <a:srgbClr val="000000"/>
                              </a:solidFill>
                              <a:latin typeface="Segoe Print" panose="02000600000000000000" pitchFamily="2" charset="0"/>
                              <a:cs typeface="Arial" panose="020B0604020202020204" pitchFamily="34" charset="0"/>
                            </a:rPr>
                            <m:t>count</m:t>
                          </m:r>
                          <m:r>
                            <m:rPr>
                              <m:nor/>
                            </m:rPr>
                            <a:rPr lang="en-GB" sz="2000" b="0" i="0" dirty="0" smtClean="0">
                              <a:solidFill>
                                <a:srgbClr val="000000"/>
                              </a:solidFill>
                              <a:latin typeface="Segoe Print" panose="02000600000000000000" pitchFamily="2" charset="0"/>
                              <a:cs typeface="Arial" panose="020B0604020202020204" pitchFamily="34" charset="0"/>
                            </a:rPr>
                            <m:t>(</m:t>
                          </m:r>
                          <m:sSub>
                            <m:sSubPr>
                              <m:ctrlPr>
                                <a:rPr lang="en-GB" sz="2000" b="0" i="1" dirty="0" smtClean="0">
                                  <a:solidFill>
                                    <a:srgbClr val="00B050"/>
                                  </a:solidFill>
                                  <a:latin typeface="Cambria Math" panose="02040503050406030204" pitchFamily="18" charset="0"/>
                                  <a:cs typeface="Arial" panose="020B0604020202020204" pitchFamily="34" charset="0"/>
                                </a:rPr>
                              </m:ctrlPr>
                            </m:sSubPr>
                            <m:e>
                              <m:r>
                                <m:rPr>
                                  <m:nor/>
                                </m:rPr>
                                <a:rPr lang="en-GB" sz="2000" b="0" i="0" dirty="0" smtClean="0">
                                  <a:solidFill>
                                    <a:srgbClr val="00B050"/>
                                  </a:solidFill>
                                  <a:latin typeface="Segoe Print" panose="02000600000000000000" pitchFamily="2" charset="0"/>
                                  <a:cs typeface="Arial" panose="020B0604020202020204" pitchFamily="34" charset="0"/>
                                </a:rPr>
                                <m:t>w</m:t>
                              </m:r>
                            </m:e>
                            <m:sub>
                              <m:r>
                                <m:rPr>
                                  <m:nor/>
                                </m:rPr>
                                <a:rPr lang="en-GB" sz="2000" b="0" i="0" dirty="0" smtClean="0">
                                  <a:solidFill>
                                    <a:srgbClr val="00B050"/>
                                  </a:solidFill>
                                  <a:latin typeface="Segoe Print" panose="02000600000000000000" pitchFamily="2" charset="0"/>
                                  <a:cs typeface="Arial" panose="020B0604020202020204" pitchFamily="34" charset="0"/>
                                </a:rPr>
                                <m:t>n</m:t>
                              </m:r>
                              <m:r>
                                <m:rPr>
                                  <m:nor/>
                                </m:rPr>
                                <a:rPr lang="en-GB" sz="2000" b="0" i="0" dirty="0" smtClean="0">
                                  <a:solidFill>
                                    <a:srgbClr val="00B050"/>
                                  </a:solidFill>
                                  <a:latin typeface="Segoe Print" panose="02000600000000000000" pitchFamily="2" charset="0"/>
                                  <a:cs typeface="Arial" panose="020B0604020202020204" pitchFamily="34" charset="0"/>
                                </a:rPr>
                                <m:t>−1</m:t>
                              </m:r>
                            </m:sub>
                          </m:sSub>
                          <m:r>
                            <m:rPr>
                              <m:nor/>
                            </m:rPr>
                            <a:rPr lang="en-GB" sz="2000" b="0" i="0" dirty="0" smtClean="0">
                              <a:solidFill>
                                <a:srgbClr val="000000"/>
                              </a:solidFill>
                              <a:latin typeface="Segoe Print" panose="02000600000000000000" pitchFamily="2" charset="0"/>
                              <a:cs typeface="Arial" panose="020B0604020202020204" pitchFamily="34" charset="0"/>
                            </a:rPr>
                            <m:t>, </m:t>
                          </m:r>
                          <m:sSub>
                            <m:sSubPr>
                              <m:ctrlPr>
                                <a:rPr lang="en-GB" sz="2000" b="0" i="1" dirty="0" smtClean="0">
                                  <a:solidFill>
                                    <a:srgbClr val="00B050"/>
                                  </a:solidFill>
                                  <a:latin typeface="Cambria Math" panose="02040503050406030204" pitchFamily="18" charset="0"/>
                                  <a:cs typeface="Arial" panose="020B0604020202020204" pitchFamily="34" charset="0"/>
                                </a:rPr>
                              </m:ctrlPr>
                            </m:sSubPr>
                            <m:e>
                              <m:r>
                                <m:rPr>
                                  <m:nor/>
                                </m:rPr>
                                <a:rPr lang="en-GB" sz="2000" b="0" i="0" dirty="0" smtClean="0">
                                  <a:solidFill>
                                    <a:srgbClr val="00B050"/>
                                  </a:solidFill>
                                  <a:latin typeface="Segoe Print" panose="02000600000000000000" pitchFamily="2" charset="0"/>
                                  <a:cs typeface="Arial" panose="020B0604020202020204" pitchFamily="34" charset="0"/>
                                </a:rPr>
                                <m:t>w</m:t>
                              </m:r>
                            </m:e>
                            <m:sub>
                              <m:r>
                                <m:rPr>
                                  <m:nor/>
                                </m:rPr>
                                <a:rPr lang="en-GB" sz="2000" b="0" i="0" dirty="0" smtClean="0">
                                  <a:solidFill>
                                    <a:srgbClr val="00B050"/>
                                  </a:solidFill>
                                  <a:latin typeface="Segoe Print" panose="02000600000000000000" pitchFamily="2" charset="0"/>
                                  <a:cs typeface="Arial" panose="020B0604020202020204" pitchFamily="34" charset="0"/>
                                </a:rPr>
                                <m:t>n</m:t>
                              </m:r>
                            </m:sub>
                          </m:sSub>
                          <m:r>
                            <m:rPr>
                              <m:nor/>
                            </m:rPr>
                            <a:rPr lang="en-GB" sz="2000" b="0" i="0" dirty="0" smtClean="0">
                              <a:solidFill>
                                <a:srgbClr val="000000"/>
                              </a:solidFill>
                              <a:latin typeface="Segoe Print" panose="02000600000000000000" pitchFamily="2" charset="0"/>
                              <a:cs typeface="Arial" panose="020B0604020202020204" pitchFamily="34" charset="0"/>
                            </a:rPr>
                            <m:t>)</m:t>
                          </m:r>
                        </m:num>
                        <m:den>
                          <m:r>
                            <m:rPr>
                              <m:nor/>
                            </m:rPr>
                            <a:rPr lang="en-GB" sz="2000" b="0" i="0" dirty="0" smtClean="0">
                              <a:solidFill>
                                <a:srgbClr val="000000"/>
                              </a:solidFill>
                              <a:latin typeface="Segoe Print" panose="02000600000000000000" pitchFamily="2" charset="0"/>
                              <a:cs typeface="Arial" panose="020B0604020202020204" pitchFamily="34" charset="0"/>
                            </a:rPr>
                            <m:t>count</m:t>
                          </m:r>
                          <m:r>
                            <m:rPr>
                              <m:nor/>
                            </m:rPr>
                            <a:rPr lang="en-GB" sz="2000" b="0" i="0" dirty="0" smtClean="0">
                              <a:solidFill>
                                <a:srgbClr val="000000"/>
                              </a:solidFill>
                              <a:latin typeface="Segoe Print" panose="02000600000000000000" pitchFamily="2" charset="0"/>
                              <a:cs typeface="Arial" panose="020B0604020202020204" pitchFamily="34" charset="0"/>
                            </a:rPr>
                            <m:t>(</m:t>
                          </m:r>
                          <m:sSub>
                            <m:sSubPr>
                              <m:ctrlPr>
                                <a:rPr lang="en-GB" sz="2000" b="0" i="1" dirty="0" smtClean="0">
                                  <a:solidFill>
                                    <a:srgbClr val="00B050"/>
                                  </a:solidFill>
                                  <a:latin typeface="Cambria Math" panose="02040503050406030204" pitchFamily="18" charset="0"/>
                                  <a:cs typeface="Arial" panose="020B0604020202020204" pitchFamily="34" charset="0"/>
                                </a:rPr>
                              </m:ctrlPr>
                            </m:sSubPr>
                            <m:e>
                              <m:r>
                                <m:rPr>
                                  <m:nor/>
                                </m:rPr>
                                <a:rPr lang="en-GB" sz="2000" b="0" i="0" dirty="0" smtClean="0">
                                  <a:solidFill>
                                    <a:srgbClr val="00B050"/>
                                  </a:solidFill>
                                  <a:latin typeface="Segoe Print" panose="02000600000000000000" pitchFamily="2" charset="0"/>
                                  <a:cs typeface="Arial" panose="020B0604020202020204" pitchFamily="34" charset="0"/>
                                </a:rPr>
                                <m:t>w</m:t>
                              </m:r>
                            </m:e>
                            <m:sub>
                              <m:r>
                                <m:rPr>
                                  <m:nor/>
                                </m:rPr>
                                <a:rPr lang="en-GB" sz="2000" b="0" i="0" dirty="0" smtClean="0">
                                  <a:solidFill>
                                    <a:srgbClr val="00B050"/>
                                  </a:solidFill>
                                  <a:latin typeface="Segoe Print" panose="02000600000000000000" pitchFamily="2" charset="0"/>
                                  <a:cs typeface="Arial" panose="020B0604020202020204" pitchFamily="34" charset="0"/>
                                </a:rPr>
                                <m:t>n</m:t>
                              </m:r>
                              <m:r>
                                <m:rPr>
                                  <m:nor/>
                                </m:rPr>
                                <a:rPr lang="en-GB" sz="2000" b="0" i="0" dirty="0" smtClean="0">
                                  <a:solidFill>
                                    <a:srgbClr val="00B050"/>
                                  </a:solidFill>
                                  <a:latin typeface="Segoe Print" panose="02000600000000000000" pitchFamily="2" charset="0"/>
                                  <a:cs typeface="Arial" panose="020B0604020202020204" pitchFamily="34" charset="0"/>
                                </a:rPr>
                                <m:t>−1</m:t>
                              </m:r>
                            </m:sub>
                          </m:sSub>
                          <m:r>
                            <m:rPr>
                              <m:nor/>
                            </m:rPr>
                            <a:rPr lang="en-GB" sz="2000" b="0" i="0" dirty="0" smtClean="0">
                              <a:solidFill>
                                <a:srgbClr val="000000"/>
                              </a:solidFill>
                              <a:latin typeface="Segoe Print" panose="02000600000000000000" pitchFamily="2" charset="0"/>
                              <a:cs typeface="Arial" panose="020B0604020202020204" pitchFamily="34" charset="0"/>
                            </a:rPr>
                            <m:t>)</m:t>
                          </m:r>
                        </m:den>
                      </m:f>
                    </m:oMath>
                  </m:oMathPara>
                </a14:m>
                <a:endParaRPr lang="en-GB" sz="2000" dirty="0">
                  <a:solidFill>
                    <a:srgbClr val="00000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a:p>
                <a:pPr lvl="0" defTabSz="457200">
                  <a:defRPr/>
                </a:pPr>
                <a:r>
                  <a:rPr lang="en-GB" sz="2000" dirty="0">
                    <a:solidFill>
                      <a:srgbClr val="000000"/>
                    </a:solidFill>
                    <a:cs typeface="Arial" panose="020B0604020202020204" pitchFamily="34" charset="0"/>
                  </a:rPr>
                  <a:t>So the probability of </a:t>
                </a:r>
                <a:r>
                  <a:rPr lang="en-GB" sz="2000" dirty="0">
                    <a:solidFill>
                      <a:srgbClr val="000000"/>
                    </a:solidFill>
                    <a:latin typeface="Segoe Print" panose="02000600000000000000" pitchFamily="2" charset="0"/>
                    <a:cs typeface="Arial" panose="020B0604020202020204" pitchFamily="34" charset="0"/>
                  </a:rPr>
                  <a:t>‘This is my dog’, </a:t>
                </a:r>
                <a:r>
                  <a:rPr lang="en-GB" sz="2000" dirty="0">
                    <a:solidFill>
                      <a:srgbClr val="000000"/>
                    </a:solidFill>
                    <a:cs typeface="Arial" panose="020B0604020202020204" pitchFamily="34" charset="0"/>
                  </a:rPr>
                  <a:t>given the corpus is:</a:t>
                </a: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a:p>
                <a:pPr lvl="0" defTabSz="457200">
                  <a:defRPr/>
                </a:pPr>
                <a14:m>
                  <m:oMathPara xmlns:m="http://schemas.openxmlformats.org/officeDocument/2006/math">
                    <m:oMathParaPr>
                      <m:jc m:val="left"/>
                    </m:oMathParaPr>
                    <m:oMath xmlns:m="http://schemas.openxmlformats.org/officeDocument/2006/math">
                      <m:r>
                        <m:rPr>
                          <m:nor/>
                        </m:rPr>
                        <a:rPr lang="en-GB" sz="2000" b="0" i="0" smtClean="0">
                          <a:solidFill>
                            <a:srgbClr val="000000"/>
                          </a:solidFill>
                          <a:latin typeface="Segoe Print" panose="02000600000000000000" pitchFamily="2" charset="0"/>
                          <a:cs typeface="Arial" panose="020B0604020202020204" pitchFamily="34" charset="0"/>
                        </a:rPr>
                        <m:t>P</m:t>
                      </m:r>
                      <m:r>
                        <m:rPr>
                          <m:nor/>
                        </m:rPr>
                        <a:rPr lang="en-GB" sz="2000" b="0" i="0" smtClean="0">
                          <a:solidFill>
                            <a:srgbClr val="000000"/>
                          </a:solidFill>
                          <a:latin typeface="Segoe Print" panose="02000600000000000000" pitchFamily="2" charset="0"/>
                          <a:cs typeface="Arial" panose="020B0604020202020204" pitchFamily="34" charset="0"/>
                        </a:rPr>
                        <m:t>(′</m:t>
                      </m:r>
                      <m:r>
                        <m:rPr>
                          <m:nor/>
                        </m:rPr>
                        <a:rPr lang="en-GB" sz="2000" b="0" i="0" smtClean="0">
                          <a:solidFill>
                            <a:srgbClr val="00B050"/>
                          </a:solidFill>
                          <a:latin typeface="Segoe Print" panose="02000600000000000000" pitchFamily="2" charset="0"/>
                          <a:cs typeface="Arial" panose="020B0604020202020204" pitchFamily="34" charset="0"/>
                        </a:rPr>
                        <m:t>is</m:t>
                      </m:r>
                      <m:r>
                        <m:rPr>
                          <m:nor/>
                        </m:rPr>
                        <a:rPr lang="en-GB" sz="2000" b="0" i="0" smtClean="0">
                          <a:solidFill>
                            <a:srgbClr val="00B050"/>
                          </a:solidFill>
                          <a:latin typeface="Segoe Print" panose="02000600000000000000" pitchFamily="2" charset="0"/>
                          <a:cs typeface="Arial" panose="020B0604020202020204" pitchFamily="34" charset="0"/>
                        </a:rPr>
                        <m:t>′|′</m:t>
                      </m:r>
                      <m:r>
                        <m:rPr>
                          <m:nor/>
                        </m:rPr>
                        <a:rPr lang="en-GB" sz="2000" b="0" i="0" smtClean="0">
                          <a:solidFill>
                            <a:srgbClr val="00B050"/>
                          </a:solidFill>
                          <a:latin typeface="Segoe Print" panose="02000600000000000000" pitchFamily="2" charset="0"/>
                          <a:cs typeface="Arial" panose="020B0604020202020204" pitchFamily="34" charset="0"/>
                        </a:rPr>
                        <m:t>this</m:t>
                      </m:r>
                      <m:r>
                        <m:rPr>
                          <m:nor/>
                        </m:rPr>
                        <a:rPr lang="en-GB" sz="2000" b="0" i="0" smtClean="0">
                          <a:solidFill>
                            <a:srgbClr val="00B050"/>
                          </a:solidFill>
                          <a:latin typeface="Segoe Print" panose="02000600000000000000" pitchFamily="2" charset="0"/>
                          <a:cs typeface="Arial" panose="020B0604020202020204" pitchFamily="34" charset="0"/>
                        </a:rPr>
                        <m:t>′)</m:t>
                      </m:r>
                      <m:r>
                        <m:rPr>
                          <m:nor/>
                        </m:rPr>
                        <a:rPr lang="en-GB" sz="2000" b="0" i="0" smtClean="0">
                          <a:solidFill>
                            <a:schemeClr val="tx1"/>
                          </a:solidFill>
                          <a:latin typeface="Segoe Print" panose="02000600000000000000" pitchFamily="2" charset="0"/>
                          <a:ea typeface="Cambria Math" panose="02040503050406030204" pitchFamily="18" charset="0"/>
                          <a:cs typeface="Arial" panose="020B0604020202020204" pitchFamily="34" charset="0"/>
                        </a:rPr>
                        <m:t>×</m:t>
                      </m:r>
                      <m:r>
                        <m:rPr>
                          <m:nor/>
                        </m:rPr>
                        <a:rPr lang="en-GB" sz="2000">
                          <a:solidFill>
                            <a:srgbClr val="000000"/>
                          </a:solidFill>
                          <a:latin typeface="Segoe Print" panose="02000600000000000000" pitchFamily="2" charset="0"/>
                          <a:cs typeface="Arial" panose="020B0604020202020204" pitchFamily="34" charset="0"/>
                        </a:rPr>
                        <m:t>P</m:t>
                      </m:r>
                      <m:r>
                        <m:rPr>
                          <m:nor/>
                        </m:rPr>
                        <a:rPr lang="en-GB" sz="2000">
                          <a:solidFill>
                            <a:srgbClr val="000000"/>
                          </a:solidFill>
                          <a:latin typeface="Segoe Print" panose="02000600000000000000" pitchFamily="2" charset="0"/>
                          <a:cs typeface="Arial" panose="020B0604020202020204" pitchFamily="34" charset="0"/>
                        </a:rPr>
                        <m:t>(′</m:t>
                      </m:r>
                      <m:r>
                        <m:rPr>
                          <m:nor/>
                        </m:rPr>
                        <a:rPr lang="en-GB" sz="2000">
                          <a:solidFill>
                            <a:srgbClr val="00B050"/>
                          </a:solidFill>
                          <a:latin typeface="Segoe Print" panose="02000600000000000000" pitchFamily="2" charset="0"/>
                          <a:cs typeface="Arial" panose="020B0604020202020204" pitchFamily="34" charset="0"/>
                        </a:rPr>
                        <m:t>my</m:t>
                      </m:r>
                      <m:r>
                        <m:rPr>
                          <m:nor/>
                        </m:rPr>
                        <a:rPr lang="en-GB" sz="2000">
                          <a:solidFill>
                            <a:srgbClr val="00B050"/>
                          </a:solidFill>
                          <a:latin typeface="Segoe Print" panose="02000600000000000000" pitchFamily="2" charset="0"/>
                          <a:cs typeface="Arial" panose="020B0604020202020204" pitchFamily="34" charset="0"/>
                        </a:rPr>
                        <m:t>′|′</m:t>
                      </m:r>
                      <m:r>
                        <m:rPr>
                          <m:nor/>
                        </m:rPr>
                        <a:rPr lang="en-GB" sz="2000">
                          <a:solidFill>
                            <a:srgbClr val="00B050"/>
                          </a:solidFill>
                          <a:latin typeface="Segoe Print" panose="02000600000000000000" pitchFamily="2" charset="0"/>
                          <a:cs typeface="Arial" panose="020B0604020202020204" pitchFamily="34" charset="0"/>
                        </a:rPr>
                        <m:t>is</m:t>
                      </m:r>
                      <m:r>
                        <m:rPr>
                          <m:nor/>
                        </m:rPr>
                        <a:rPr lang="en-GB" sz="2000">
                          <a:solidFill>
                            <a:srgbClr val="00B050"/>
                          </a:solidFill>
                          <a:latin typeface="Segoe Print" panose="02000600000000000000" pitchFamily="2" charset="0"/>
                          <a:cs typeface="Arial" panose="020B0604020202020204" pitchFamily="34" charset="0"/>
                        </a:rPr>
                        <m:t>′)</m:t>
                      </m:r>
                      <m:r>
                        <m:rPr>
                          <m:nor/>
                        </m:rPr>
                        <a:rPr lang="en-GB" sz="2000" i="0" smtClean="0">
                          <a:solidFill>
                            <a:schemeClr val="tx1"/>
                          </a:solidFill>
                          <a:latin typeface="Segoe Print" panose="02000600000000000000" pitchFamily="2" charset="0"/>
                          <a:ea typeface="Cambria Math" panose="02040503050406030204" pitchFamily="18" charset="0"/>
                          <a:cs typeface="Arial" panose="020B0604020202020204" pitchFamily="34" charset="0"/>
                        </a:rPr>
                        <m:t>×</m:t>
                      </m:r>
                      <m:r>
                        <m:rPr>
                          <m:nor/>
                        </m:rPr>
                        <a:rPr lang="en-GB" sz="2000">
                          <a:solidFill>
                            <a:srgbClr val="000000"/>
                          </a:solidFill>
                          <a:latin typeface="Segoe Print" panose="02000600000000000000" pitchFamily="2" charset="0"/>
                          <a:cs typeface="Arial" panose="020B0604020202020204" pitchFamily="34" charset="0"/>
                        </a:rPr>
                        <m:t>P</m:t>
                      </m:r>
                      <m:r>
                        <m:rPr>
                          <m:nor/>
                        </m:rPr>
                        <a:rPr lang="en-GB" sz="2000">
                          <a:solidFill>
                            <a:srgbClr val="000000"/>
                          </a:solidFill>
                          <a:latin typeface="Segoe Print" panose="02000600000000000000" pitchFamily="2" charset="0"/>
                          <a:cs typeface="Arial" panose="020B0604020202020204" pitchFamily="34" charset="0"/>
                        </a:rPr>
                        <m:t>(′</m:t>
                      </m:r>
                      <m:r>
                        <m:rPr>
                          <m:nor/>
                        </m:rPr>
                        <a:rPr lang="en-GB" sz="2000">
                          <a:solidFill>
                            <a:srgbClr val="00B050"/>
                          </a:solidFill>
                          <a:latin typeface="Segoe Print" panose="02000600000000000000" pitchFamily="2" charset="0"/>
                          <a:cs typeface="Arial" panose="020B0604020202020204" pitchFamily="34" charset="0"/>
                        </a:rPr>
                        <m:t>dog</m:t>
                      </m:r>
                      <m:r>
                        <m:rPr>
                          <m:nor/>
                        </m:rPr>
                        <a:rPr lang="en-GB" sz="2000">
                          <a:solidFill>
                            <a:srgbClr val="00B050"/>
                          </a:solidFill>
                          <a:latin typeface="Segoe Print" panose="02000600000000000000" pitchFamily="2" charset="0"/>
                          <a:cs typeface="Arial" panose="020B0604020202020204" pitchFamily="34" charset="0"/>
                        </a:rPr>
                        <m:t>′|′</m:t>
                      </m:r>
                      <m:r>
                        <m:rPr>
                          <m:nor/>
                        </m:rPr>
                        <a:rPr lang="en-GB" sz="2000">
                          <a:solidFill>
                            <a:srgbClr val="00B050"/>
                          </a:solidFill>
                          <a:latin typeface="Segoe Print" panose="02000600000000000000" pitchFamily="2" charset="0"/>
                          <a:cs typeface="Arial" panose="020B0604020202020204" pitchFamily="34" charset="0"/>
                        </a:rPr>
                        <m:t>my</m:t>
                      </m:r>
                      <m:r>
                        <m:rPr>
                          <m:nor/>
                        </m:rPr>
                        <a:rPr lang="en-GB" sz="2000">
                          <a:solidFill>
                            <a:srgbClr val="00B050"/>
                          </a:solidFill>
                          <a:latin typeface="Segoe Print" panose="02000600000000000000" pitchFamily="2" charset="0"/>
                          <a:cs typeface="Arial" panose="020B0604020202020204" pitchFamily="34" charset="0"/>
                        </a:rPr>
                        <m:t>′) = </m:t>
                      </m:r>
                    </m:oMath>
                  </m:oMathPara>
                </a14:m>
                <a:endParaRPr lang="en-GB" sz="2000" b="0" i="0" dirty="0">
                  <a:solidFill>
                    <a:schemeClr val="tx1"/>
                  </a:solidFill>
                  <a:latin typeface="Segoe Print" panose="02000600000000000000" pitchFamily="2" charset="0"/>
                  <a:cs typeface="Arial" panose="020B0604020202020204" pitchFamily="34" charset="0"/>
                </a:endParaRPr>
              </a:p>
              <a:p>
                <a:pPr lvl="0" defTabSz="457200">
                  <a:defRPr/>
                </a:pPr>
                <a14:m>
                  <m:oMath xmlns:m="http://schemas.openxmlformats.org/officeDocument/2006/math">
                    <m:r>
                      <m:rPr>
                        <m:nor/>
                      </m:rPr>
                      <a:rPr lang="en-GB" sz="2000" b="0" i="0" smtClean="0">
                        <a:solidFill>
                          <a:schemeClr val="tx1"/>
                        </a:solidFill>
                        <a:latin typeface="Segoe Print" panose="02000600000000000000" pitchFamily="2" charset="0"/>
                        <a:cs typeface="Arial" panose="020B0604020202020204" pitchFamily="34" charset="0"/>
                      </a:rPr>
                      <m:t>1</m:t>
                    </m:r>
                    <m:r>
                      <m:rPr>
                        <m:nor/>
                      </m:rPr>
                      <a:rPr lang="en-GB" sz="2000" b="0" i="0" smtClean="0">
                        <a:solidFill>
                          <a:schemeClr val="tx1"/>
                        </a:solidFill>
                        <a:latin typeface="Segoe Print" panose="02000600000000000000" pitchFamily="2" charset="0"/>
                        <a:ea typeface="Cambria Math" panose="02040503050406030204" pitchFamily="18" charset="0"/>
                        <a:cs typeface="Arial" panose="020B0604020202020204" pitchFamily="34" charset="0"/>
                      </a:rPr>
                      <m:t>×</m:t>
                    </m:r>
                    <m:f>
                      <m:fPr>
                        <m:ctrlPr>
                          <a:rPr lang="en-GB" sz="20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fPr>
                      <m:num>
                        <m:r>
                          <m:rPr>
                            <m:nor/>
                          </m:rPr>
                          <a:rPr lang="en-GB" sz="2000" b="0" i="0" smtClean="0">
                            <a:solidFill>
                              <a:schemeClr val="tx1"/>
                            </a:solidFill>
                            <a:latin typeface="Segoe Print" panose="02000600000000000000" pitchFamily="2" charset="0"/>
                            <a:ea typeface="Cambria Math" panose="02040503050406030204" pitchFamily="18" charset="0"/>
                            <a:cs typeface="Arial" panose="020B0604020202020204" pitchFamily="34" charset="0"/>
                          </a:rPr>
                          <m:t>1</m:t>
                        </m:r>
                      </m:num>
                      <m:den>
                        <m:r>
                          <m:rPr>
                            <m:nor/>
                          </m:rPr>
                          <a:rPr lang="en-GB" sz="2000" b="0" i="0" smtClean="0">
                            <a:solidFill>
                              <a:schemeClr val="tx1"/>
                            </a:solidFill>
                            <a:latin typeface="Segoe Print" panose="02000600000000000000" pitchFamily="2" charset="0"/>
                            <a:ea typeface="Cambria Math" panose="02040503050406030204" pitchFamily="18" charset="0"/>
                            <a:cs typeface="Arial" panose="020B0604020202020204" pitchFamily="34" charset="0"/>
                          </a:rPr>
                          <m:t>3</m:t>
                        </m:r>
                      </m:den>
                    </m:f>
                    <m:r>
                      <m:rPr>
                        <m:nor/>
                      </m:rPr>
                      <a:rPr lang="en-GB" sz="2000" b="0" i="0" smtClean="0">
                        <a:solidFill>
                          <a:schemeClr val="tx1"/>
                        </a:solidFill>
                        <a:latin typeface="Segoe Print" panose="02000600000000000000" pitchFamily="2" charset="0"/>
                        <a:ea typeface="Cambria Math" panose="02040503050406030204" pitchFamily="18" charset="0"/>
                        <a:cs typeface="Arial" panose="020B0604020202020204" pitchFamily="34" charset="0"/>
                      </a:rPr>
                      <m:t>×</m:t>
                    </m:r>
                    <m:f>
                      <m:fPr>
                        <m:ctrlPr>
                          <a:rPr lang="en-GB" sz="2000" i="1">
                            <a:solidFill>
                              <a:schemeClr val="tx1"/>
                            </a:solidFill>
                            <a:latin typeface="Cambria Math" panose="02040503050406030204" pitchFamily="18" charset="0"/>
                            <a:ea typeface="Cambria Math" panose="02040503050406030204" pitchFamily="18" charset="0"/>
                            <a:cs typeface="Arial" panose="020B0604020202020204" pitchFamily="34" charset="0"/>
                          </a:rPr>
                        </m:ctrlPr>
                      </m:fPr>
                      <m:num>
                        <m:r>
                          <m:rPr>
                            <m:nor/>
                          </m:rPr>
                          <a:rPr lang="en-GB" sz="2000" i="0">
                            <a:solidFill>
                              <a:schemeClr val="tx1"/>
                            </a:solidFill>
                            <a:latin typeface="Segoe Print" panose="02000600000000000000" pitchFamily="2" charset="0"/>
                            <a:ea typeface="Cambria Math" panose="02040503050406030204" pitchFamily="18" charset="0"/>
                            <a:cs typeface="Arial" panose="020B0604020202020204" pitchFamily="34" charset="0"/>
                          </a:rPr>
                          <m:t>1</m:t>
                        </m:r>
                      </m:num>
                      <m:den>
                        <m:r>
                          <m:rPr>
                            <m:nor/>
                          </m:rPr>
                          <a:rPr lang="en-GB" sz="2000" i="0">
                            <a:solidFill>
                              <a:schemeClr val="tx1"/>
                            </a:solidFill>
                            <a:latin typeface="Segoe Print" panose="02000600000000000000" pitchFamily="2" charset="0"/>
                            <a:ea typeface="Cambria Math" panose="02040503050406030204" pitchFamily="18" charset="0"/>
                            <a:cs typeface="Arial" panose="020B0604020202020204" pitchFamily="34" charset="0"/>
                          </a:rPr>
                          <m:t>3</m:t>
                        </m:r>
                      </m:den>
                    </m:f>
                  </m:oMath>
                </a14:m>
                <a:r>
                  <a:rPr lang="en-GB" sz="2000" dirty="0">
                    <a:solidFill>
                      <a:srgbClr val="000000"/>
                    </a:solidFill>
                    <a:latin typeface="Segoe Print" panose="02000600000000000000" pitchFamily="2" charset="0"/>
                    <a:cs typeface="Arial" panose="020B0604020202020204" pitchFamily="34" charset="0"/>
                  </a:rPr>
                  <a:t> = 0.112</a:t>
                </a:r>
              </a:p>
            </p:txBody>
          </p:sp>
        </mc:Choice>
        <mc:Fallback xmlns="">
          <p:sp>
            <p:nvSpPr>
              <p:cNvPr id="2" name="TextBox 1">
                <a:extLst>
                  <a:ext uri="{FF2B5EF4-FFF2-40B4-BE49-F238E27FC236}">
                    <a16:creationId xmlns:a16="http://schemas.microsoft.com/office/drawing/2014/main" id="{4652ADD9-5AC7-0DD0-57AF-DE9086D755D1}"/>
                  </a:ext>
                </a:extLst>
              </p:cNvPr>
              <p:cNvSpPr txBox="1">
                <a:spLocks noRot="1" noChangeAspect="1" noMove="1" noResize="1" noEditPoints="1" noAdjustHandles="1" noChangeArrowheads="1" noChangeShapeType="1" noTextEdit="1"/>
              </p:cNvSpPr>
              <p:nvPr/>
            </p:nvSpPr>
            <p:spPr>
              <a:xfrm>
                <a:off x="1261871" y="1536174"/>
                <a:ext cx="5446839" cy="4149534"/>
              </a:xfrm>
              <a:prstGeom prst="rect">
                <a:avLst/>
              </a:prstGeom>
              <a:blipFill>
                <a:blip r:embed="rId3"/>
                <a:stretch>
                  <a:fillRect l="-1119" t="-734" b="-587"/>
                </a:stretch>
              </a:blipFill>
            </p:spPr>
            <p:txBody>
              <a:bodyPr/>
              <a:lstStyle/>
              <a:p>
                <a:r>
                  <a:rPr lang="en-GB">
                    <a:noFill/>
                  </a:rPr>
                  <a:t> </a:t>
                </a:r>
              </a:p>
            </p:txBody>
          </p:sp>
        </mc:Fallback>
      </mc:AlternateContent>
      <p:sp>
        <p:nvSpPr>
          <p:cNvPr id="3" name="TextBox 2">
            <a:extLst>
              <a:ext uri="{FF2B5EF4-FFF2-40B4-BE49-F238E27FC236}">
                <a16:creationId xmlns:a16="http://schemas.microsoft.com/office/drawing/2014/main" id="{879CD3A3-A713-56EE-62E6-974583979CC7}"/>
              </a:ext>
            </a:extLst>
          </p:cNvPr>
          <p:cNvSpPr txBox="1"/>
          <p:nvPr/>
        </p:nvSpPr>
        <p:spPr>
          <a:xfrm>
            <a:off x="566732" y="6266192"/>
            <a:ext cx="10881197" cy="215444"/>
          </a:xfrm>
          <a:prstGeom prst="rect">
            <a:avLst/>
          </a:prstGeom>
          <a:noFill/>
        </p:spPr>
        <p:txBody>
          <a:bodyPr wrap="square" rtlCol="0">
            <a:spAutoFit/>
          </a:bodyPr>
          <a:lstStyle/>
          <a:p>
            <a:pPr marL="228600" indent="-228600">
              <a:buFontTx/>
              <a:buAutoNum type="arabicParenBoth"/>
            </a:pPr>
            <a:r>
              <a:rPr lang="en-GB" sz="800" dirty="0">
                <a:effectLst/>
              </a:rPr>
              <a:t>Eisenstein, J. (2018) </a:t>
            </a:r>
            <a:r>
              <a:rPr lang="en-GB" sz="800" i="1" dirty="0">
                <a:effectLst/>
              </a:rPr>
              <a:t>Natural Language Processing</a:t>
            </a:r>
            <a:r>
              <a:rPr lang="en-GB" sz="800" dirty="0">
                <a:effectLst/>
              </a:rPr>
              <a:t> Ch. 6.1</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03090AC-66BB-6DD8-FC25-29159757F708}"/>
                  </a:ext>
                </a:extLst>
              </p:cNvPr>
              <p:cNvSpPr txBox="1"/>
              <p:nvPr/>
            </p:nvSpPr>
            <p:spPr>
              <a:xfrm>
                <a:off x="6363478" y="1261740"/>
                <a:ext cx="5792071" cy="3969548"/>
              </a:xfrm>
              <a:prstGeom prst="rect">
                <a:avLst/>
              </a:prstGeom>
              <a:noFill/>
            </p:spPr>
            <p:txBody>
              <a:bodyPr wrap="square" rtlCol="0">
                <a:spAutoFit/>
              </a:bodyPr>
              <a:lstStyle/>
              <a:p>
                <a:pPr lvl="0" algn="ctr" defTabSz="457200">
                  <a:defRPr/>
                </a:pPr>
                <a:r>
                  <a:rPr lang="en-GB" sz="2000" dirty="0">
                    <a:solidFill>
                      <a:srgbClr val="000000"/>
                    </a:solidFill>
                    <a:latin typeface="Segoe Print" panose="02000600000000000000" pitchFamily="2" charset="0"/>
                    <a:cs typeface="Arial" panose="020B0604020202020204" pitchFamily="34" charset="0"/>
                  </a:rPr>
                  <a:t>	['This is a dog', 'This is a cat', 'I love my cat', 'I love my dog', 'This is my name’]</a:t>
                </a:r>
              </a:p>
              <a:p>
                <a:pPr lvl="0" algn="ctr" defTabSz="457200">
                  <a:defRPr/>
                </a:pPr>
                <a:endParaRPr lang="en-GB" sz="2000" dirty="0">
                  <a:solidFill>
                    <a:srgbClr val="000000"/>
                  </a:solidFill>
                  <a:latin typeface="Segoe Print" panose="02000600000000000000" pitchFamily="2" charset="0"/>
                  <a:cs typeface="Arial" panose="020B0604020202020204" pitchFamily="34" charset="0"/>
                </a:endParaRPr>
              </a:p>
              <a:p>
                <a:pPr lvl="0" algn="ctr" defTabSz="457200">
                  <a:defRPr/>
                </a:pPr>
                <a14:m>
                  <m:oMathPara xmlns:m="http://schemas.openxmlformats.org/officeDocument/2006/math">
                    <m:oMathParaPr>
                      <m:jc m:val="centerGroup"/>
                    </m:oMathParaPr>
                    <m:oMath xmlns:m="http://schemas.openxmlformats.org/officeDocument/2006/math">
                      <m:r>
                        <m:rPr>
                          <m:nor/>
                        </m:rPr>
                        <a:rPr lang="en-GB" sz="2000" b="0" i="0" smtClean="0">
                          <a:solidFill>
                            <a:srgbClr val="000000"/>
                          </a:solidFill>
                          <a:latin typeface="Segoe Print" panose="02000600000000000000" pitchFamily="2" charset="0"/>
                          <a:cs typeface="Arial" panose="020B0604020202020204" pitchFamily="34" charset="0"/>
                        </a:rPr>
                        <m:t>P</m:t>
                      </m:r>
                      <m:r>
                        <m:rPr>
                          <m:nor/>
                        </m:rPr>
                        <a:rPr lang="en-GB" sz="2000" b="0" i="0" smtClean="0">
                          <a:solidFill>
                            <a:srgbClr val="000000"/>
                          </a:solidFill>
                          <a:latin typeface="Segoe Print" panose="02000600000000000000" pitchFamily="2" charset="0"/>
                          <a:cs typeface="Arial" panose="020B0604020202020204" pitchFamily="34" charset="0"/>
                        </a:rPr>
                        <m:t>(′</m:t>
                      </m:r>
                      <m:r>
                        <m:rPr>
                          <m:nor/>
                        </m:rPr>
                        <a:rPr lang="en-GB" sz="2000" b="0" i="0" smtClean="0">
                          <a:solidFill>
                            <a:srgbClr val="00B050"/>
                          </a:solidFill>
                          <a:latin typeface="Segoe Print" panose="02000600000000000000" pitchFamily="2" charset="0"/>
                          <a:cs typeface="Arial" panose="020B0604020202020204" pitchFamily="34" charset="0"/>
                        </a:rPr>
                        <m:t>is</m:t>
                      </m:r>
                      <m:r>
                        <m:rPr>
                          <m:nor/>
                        </m:rPr>
                        <a:rPr lang="en-GB" sz="2000" b="0" i="0" smtClean="0">
                          <a:solidFill>
                            <a:srgbClr val="00B050"/>
                          </a:solidFill>
                          <a:latin typeface="Segoe Print" panose="02000600000000000000" pitchFamily="2" charset="0"/>
                          <a:cs typeface="Arial" panose="020B0604020202020204" pitchFamily="34" charset="0"/>
                        </a:rPr>
                        <m:t>′|′</m:t>
                      </m:r>
                      <m:r>
                        <m:rPr>
                          <m:nor/>
                        </m:rPr>
                        <a:rPr lang="en-GB" sz="2000" b="0" i="0" smtClean="0">
                          <a:solidFill>
                            <a:srgbClr val="00B050"/>
                          </a:solidFill>
                          <a:latin typeface="Segoe Print" panose="02000600000000000000" pitchFamily="2" charset="0"/>
                          <a:cs typeface="Arial" panose="020B0604020202020204" pitchFamily="34" charset="0"/>
                        </a:rPr>
                        <m:t>this</m:t>
                      </m:r>
                      <m:r>
                        <m:rPr>
                          <m:nor/>
                        </m:rPr>
                        <a:rPr lang="en-GB" sz="2000" b="0" i="0" smtClean="0">
                          <a:solidFill>
                            <a:srgbClr val="00B050"/>
                          </a:solidFill>
                          <a:latin typeface="Segoe Print" panose="02000600000000000000" pitchFamily="2" charset="0"/>
                          <a:cs typeface="Arial" panose="020B0604020202020204" pitchFamily="34" charset="0"/>
                        </a:rPr>
                        <m:t>′)=</m:t>
                      </m:r>
                      <m:f>
                        <m:fPr>
                          <m:ctrlPr>
                            <a:rPr lang="en-GB" sz="2000" b="0" i="1" smtClean="0">
                              <a:solidFill>
                                <a:srgbClr val="000000"/>
                              </a:solidFill>
                              <a:latin typeface="Cambria Math" panose="02040503050406030204" pitchFamily="18" charset="0"/>
                              <a:cs typeface="Arial" panose="020B0604020202020204" pitchFamily="34" charset="0"/>
                            </a:rPr>
                          </m:ctrlPr>
                        </m:fPr>
                        <m:num>
                          <m:r>
                            <m:rPr>
                              <m:nor/>
                            </m:rPr>
                            <a:rPr lang="en-GB" sz="2000" b="0" i="0" smtClean="0">
                              <a:solidFill>
                                <a:srgbClr val="000000"/>
                              </a:solidFill>
                              <a:latin typeface="Segoe Print" panose="02000600000000000000" pitchFamily="2" charset="0"/>
                              <a:cs typeface="Arial" panose="020B0604020202020204" pitchFamily="34" charset="0"/>
                            </a:rPr>
                            <m:t>P</m:t>
                          </m:r>
                          <m:r>
                            <m:rPr>
                              <m:nor/>
                            </m:rPr>
                            <a:rPr lang="en-GB" sz="2000" b="0" i="0" smtClean="0">
                              <a:solidFill>
                                <a:srgbClr val="000000"/>
                              </a:solidFill>
                              <a:latin typeface="Segoe Print" panose="02000600000000000000" pitchFamily="2" charset="0"/>
                              <a:cs typeface="Arial" panose="020B0604020202020204" pitchFamily="34" charset="0"/>
                            </a:rPr>
                            <m:t>(′</m:t>
                          </m:r>
                          <m:r>
                            <m:rPr>
                              <m:nor/>
                            </m:rPr>
                            <a:rPr lang="en-GB" sz="2000" b="0" i="0" smtClean="0">
                              <a:solidFill>
                                <a:srgbClr val="00B050"/>
                              </a:solidFill>
                              <a:latin typeface="Segoe Print" panose="02000600000000000000" pitchFamily="2" charset="0"/>
                              <a:cs typeface="Arial" panose="020B0604020202020204" pitchFamily="34" charset="0"/>
                            </a:rPr>
                            <m:t>this</m:t>
                          </m:r>
                          <m:r>
                            <m:rPr>
                              <m:nor/>
                            </m:rPr>
                            <a:rPr lang="en-GB" sz="2000" b="0" i="0" smtClean="0">
                              <a:solidFill>
                                <a:srgbClr val="00B050"/>
                              </a:solidFill>
                              <a:latin typeface="Segoe Print" panose="02000600000000000000" pitchFamily="2" charset="0"/>
                              <a:cs typeface="Arial" panose="020B0604020202020204" pitchFamily="34" charset="0"/>
                            </a:rPr>
                            <m:t>′,′</m:t>
                          </m:r>
                          <m:r>
                            <m:rPr>
                              <m:nor/>
                            </m:rPr>
                            <a:rPr lang="en-GB" sz="2000" b="0" i="0" smtClean="0">
                              <a:solidFill>
                                <a:srgbClr val="00B050"/>
                              </a:solidFill>
                              <a:latin typeface="Segoe Print" panose="02000600000000000000" pitchFamily="2" charset="0"/>
                              <a:cs typeface="Arial" panose="020B0604020202020204" pitchFamily="34" charset="0"/>
                            </a:rPr>
                            <m:t>is</m:t>
                          </m:r>
                          <m:r>
                            <m:rPr>
                              <m:nor/>
                            </m:rPr>
                            <a:rPr lang="en-GB" sz="2000" b="0" i="0" smtClean="0">
                              <a:solidFill>
                                <a:srgbClr val="00B050"/>
                              </a:solidFill>
                              <a:latin typeface="Segoe Print" panose="02000600000000000000" pitchFamily="2" charset="0"/>
                              <a:cs typeface="Arial" panose="020B0604020202020204" pitchFamily="34" charset="0"/>
                            </a:rPr>
                            <m:t>′)</m:t>
                          </m:r>
                        </m:num>
                        <m:den>
                          <m:r>
                            <m:rPr>
                              <m:nor/>
                            </m:rPr>
                            <a:rPr lang="en-GB" sz="2000" b="0" i="0" smtClean="0">
                              <a:solidFill>
                                <a:srgbClr val="000000"/>
                              </a:solidFill>
                              <a:latin typeface="Segoe Print" panose="02000600000000000000" pitchFamily="2" charset="0"/>
                              <a:cs typeface="Arial" panose="020B0604020202020204" pitchFamily="34" charset="0"/>
                            </a:rPr>
                            <m:t>P</m:t>
                          </m:r>
                          <m:r>
                            <m:rPr>
                              <m:nor/>
                            </m:rPr>
                            <a:rPr lang="en-GB" sz="2000" b="0" i="0" smtClean="0">
                              <a:solidFill>
                                <a:srgbClr val="000000"/>
                              </a:solidFill>
                              <a:latin typeface="Segoe Print" panose="02000600000000000000" pitchFamily="2" charset="0"/>
                              <a:cs typeface="Arial" panose="020B0604020202020204" pitchFamily="34" charset="0"/>
                            </a:rPr>
                            <m:t>(′</m:t>
                          </m:r>
                          <m:r>
                            <m:rPr>
                              <m:nor/>
                            </m:rPr>
                            <a:rPr lang="en-GB" sz="2000" b="0" i="0" smtClean="0">
                              <a:solidFill>
                                <a:srgbClr val="00B050"/>
                              </a:solidFill>
                              <a:latin typeface="Segoe Print" panose="02000600000000000000" pitchFamily="2" charset="0"/>
                              <a:cs typeface="Arial" panose="020B0604020202020204" pitchFamily="34" charset="0"/>
                            </a:rPr>
                            <m:t>this</m:t>
                          </m:r>
                          <m:r>
                            <m:rPr>
                              <m:nor/>
                            </m:rPr>
                            <a:rPr lang="en-GB" sz="2000" b="0" i="0" smtClean="0">
                              <a:solidFill>
                                <a:srgbClr val="00B050"/>
                              </a:solidFill>
                              <a:latin typeface="Segoe Print" panose="02000600000000000000" pitchFamily="2" charset="0"/>
                              <a:cs typeface="Arial" panose="020B0604020202020204" pitchFamily="34" charset="0"/>
                            </a:rPr>
                            <m:t>′)</m:t>
                          </m:r>
                        </m:den>
                      </m:f>
                      <m:r>
                        <m:rPr>
                          <m:nor/>
                        </m:rPr>
                        <a:rPr lang="en-GB" sz="2000" b="0" i="0" smtClean="0">
                          <a:solidFill>
                            <a:srgbClr val="000000"/>
                          </a:solidFill>
                          <a:latin typeface="Segoe Print" panose="02000600000000000000" pitchFamily="2" charset="0"/>
                          <a:cs typeface="Arial" panose="020B0604020202020204" pitchFamily="34" charset="0"/>
                        </a:rPr>
                        <m:t>=</m:t>
                      </m:r>
                      <m:f>
                        <m:fPr>
                          <m:ctrlPr>
                            <a:rPr lang="en-GB" sz="2000" b="0" i="1" smtClean="0">
                              <a:solidFill>
                                <a:srgbClr val="000000"/>
                              </a:solidFill>
                              <a:latin typeface="Cambria Math" panose="02040503050406030204" pitchFamily="18" charset="0"/>
                              <a:cs typeface="Arial" panose="020B0604020202020204" pitchFamily="34" charset="0"/>
                            </a:rPr>
                          </m:ctrlPr>
                        </m:fPr>
                        <m:num>
                          <m:r>
                            <m:rPr>
                              <m:nor/>
                            </m:rPr>
                            <a:rPr lang="en-GB" sz="2000" b="0" i="0" smtClean="0">
                              <a:solidFill>
                                <a:srgbClr val="000000"/>
                              </a:solidFill>
                              <a:latin typeface="Segoe Print" panose="02000600000000000000" pitchFamily="2" charset="0"/>
                              <a:cs typeface="Arial" panose="020B0604020202020204" pitchFamily="34" charset="0"/>
                            </a:rPr>
                            <m:t>3</m:t>
                          </m:r>
                        </m:num>
                        <m:den>
                          <m:r>
                            <m:rPr>
                              <m:nor/>
                            </m:rPr>
                            <a:rPr lang="en-GB" sz="2000" b="0" i="0" smtClean="0">
                              <a:solidFill>
                                <a:srgbClr val="000000"/>
                              </a:solidFill>
                              <a:latin typeface="Segoe Print" panose="02000600000000000000" pitchFamily="2" charset="0"/>
                              <a:cs typeface="Arial" panose="020B0604020202020204" pitchFamily="34" charset="0"/>
                            </a:rPr>
                            <m:t>3</m:t>
                          </m:r>
                        </m:den>
                      </m:f>
                    </m:oMath>
                  </m:oMathPara>
                </a14:m>
                <a:endParaRPr lang="en-GB" sz="2000" dirty="0">
                  <a:solidFill>
                    <a:srgbClr val="000000"/>
                  </a:solidFill>
                  <a:latin typeface="Segoe Print" panose="02000600000000000000" pitchFamily="2" charset="0"/>
                  <a:cs typeface="Arial" panose="020B0604020202020204" pitchFamily="34" charset="0"/>
                </a:endParaRPr>
              </a:p>
              <a:p>
                <a:pPr lvl="0" algn="ctr" defTabSz="457200">
                  <a:defRPr/>
                </a:pPr>
                <a:endParaRPr lang="en-GB" sz="2000" dirty="0">
                  <a:solidFill>
                    <a:srgbClr val="000000"/>
                  </a:solidFill>
                  <a:latin typeface="Segoe Print" panose="02000600000000000000" pitchFamily="2" charset="0"/>
                  <a:cs typeface="Arial" panose="020B0604020202020204" pitchFamily="34" charset="0"/>
                </a:endParaRPr>
              </a:p>
              <a:p>
                <a:pPr algn="ctr" defTabSz="457200">
                  <a:defRPr/>
                </a:pPr>
                <a14:m>
                  <m:oMathPara xmlns:m="http://schemas.openxmlformats.org/officeDocument/2006/math">
                    <m:oMathParaPr>
                      <m:jc m:val="centerGroup"/>
                    </m:oMathParaPr>
                    <m:oMath xmlns:m="http://schemas.openxmlformats.org/officeDocument/2006/math">
                      <m:r>
                        <m:rPr>
                          <m:nor/>
                        </m:rPr>
                        <a:rPr lang="en-GB" sz="2000" b="0" i="0" smtClean="0">
                          <a:solidFill>
                            <a:srgbClr val="000000"/>
                          </a:solidFill>
                          <a:latin typeface="Segoe Print" panose="02000600000000000000" pitchFamily="2" charset="0"/>
                          <a:cs typeface="Arial" panose="020B0604020202020204" pitchFamily="34" charset="0"/>
                        </a:rPr>
                        <m:t>P</m:t>
                      </m:r>
                      <m:r>
                        <m:rPr>
                          <m:nor/>
                        </m:rPr>
                        <a:rPr lang="en-GB" sz="2000" b="0" i="0" smtClean="0">
                          <a:solidFill>
                            <a:srgbClr val="000000"/>
                          </a:solidFill>
                          <a:latin typeface="Segoe Print" panose="02000600000000000000" pitchFamily="2" charset="0"/>
                          <a:cs typeface="Arial" panose="020B0604020202020204" pitchFamily="34" charset="0"/>
                        </a:rPr>
                        <m:t>(′</m:t>
                      </m:r>
                      <m:r>
                        <m:rPr>
                          <m:nor/>
                        </m:rPr>
                        <a:rPr lang="en-GB" sz="2000" b="0" i="0" smtClean="0">
                          <a:solidFill>
                            <a:srgbClr val="00B050"/>
                          </a:solidFill>
                          <a:latin typeface="Segoe Print" panose="02000600000000000000" pitchFamily="2" charset="0"/>
                          <a:cs typeface="Arial" panose="020B0604020202020204" pitchFamily="34" charset="0"/>
                        </a:rPr>
                        <m:t>my</m:t>
                      </m:r>
                      <m:r>
                        <m:rPr>
                          <m:nor/>
                        </m:rPr>
                        <a:rPr lang="en-GB" sz="2000" b="0" i="0" smtClean="0">
                          <a:solidFill>
                            <a:srgbClr val="00B050"/>
                          </a:solidFill>
                          <a:latin typeface="Segoe Print" panose="02000600000000000000" pitchFamily="2" charset="0"/>
                          <a:cs typeface="Arial" panose="020B0604020202020204" pitchFamily="34" charset="0"/>
                        </a:rPr>
                        <m:t>′|′</m:t>
                      </m:r>
                      <m:r>
                        <m:rPr>
                          <m:nor/>
                        </m:rPr>
                        <a:rPr lang="en-GB" sz="2000" b="0" i="0" smtClean="0">
                          <a:solidFill>
                            <a:srgbClr val="00B050"/>
                          </a:solidFill>
                          <a:latin typeface="Segoe Print" panose="02000600000000000000" pitchFamily="2" charset="0"/>
                          <a:cs typeface="Arial" panose="020B0604020202020204" pitchFamily="34" charset="0"/>
                        </a:rPr>
                        <m:t>is</m:t>
                      </m:r>
                      <m:r>
                        <m:rPr>
                          <m:nor/>
                        </m:rPr>
                        <a:rPr lang="en-GB" sz="2000" b="0" i="0" smtClean="0">
                          <a:solidFill>
                            <a:srgbClr val="00B050"/>
                          </a:solidFill>
                          <a:latin typeface="Segoe Print" panose="02000600000000000000" pitchFamily="2" charset="0"/>
                          <a:cs typeface="Arial" panose="020B0604020202020204" pitchFamily="34" charset="0"/>
                        </a:rPr>
                        <m:t>′)=</m:t>
                      </m:r>
                      <m:f>
                        <m:fPr>
                          <m:ctrlPr>
                            <a:rPr lang="en-GB" sz="2000" b="0" i="1" smtClean="0">
                              <a:solidFill>
                                <a:srgbClr val="000000"/>
                              </a:solidFill>
                              <a:latin typeface="Cambria Math" panose="02040503050406030204" pitchFamily="18" charset="0"/>
                              <a:cs typeface="Arial" panose="020B0604020202020204" pitchFamily="34" charset="0"/>
                            </a:rPr>
                          </m:ctrlPr>
                        </m:fPr>
                        <m:num>
                          <m:r>
                            <m:rPr>
                              <m:nor/>
                            </m:rPr>
                            <a:rPr lang="en-GB" sz="2000" b="0" i="0" smtClean="0">
                              <a:solidFill>
                                <a:srgbClr val="000000"/>
                              </a:solidFill>
                              <a:latin typeface="Segoe Print" panose="02000600000000000000" pitchFamily="2" charset="0"/>
                              <a:cs typeface="Arial" panose="020B0604020202020204" pitchFamily="34" charset="0"/>
                            </a:rPr>
                            <m:t>P</m:t>
                          </m:r>
                          <m:r>
                            <m:rPr>
                              <m:nor/>
                            </m:rPr>
                            <a:rPr lang="en-GB" sz="2000" b="0" i="0" smtClean="0">
                              <a:solidFill>
                                <a:srgbClr val="000000"/>
                              </a:solidFill>
                              <a:latin typeface="Segoe Print" panose="02000600000000000000" pitchFamily="2" charset="0"/>
                              <a:cs typeface="Arial" panose="020B0604020202020204" pitchFamily="34" charset="0"/>
                            </a:rPr>
                            <m:t>(′</m:t>
                          </m:r>
                          <m:r>
                            <m:rPr>
                              <m:nor/>
                            </m:rPr>
                            <a:rPr lang="en-GB" sz="2000" b="0" i="0" smtClean="0">
                              <a:solidFill>
                                <a:srgbClr val="00B050"/>
                              </a:solidFill>
                              <a:latin typeface="Segoe Print" panose="02000600000000000000" pitchFamily="2" charset="0"/>
                              <a:cs typeface="Arial" panose="020B0604020202020204" pitchFamily="34" charset="0"/>
                            </a:rPr>
                            <m:t>is</m:t>
                          </m:r>
                          <m:r>
                            <m:rPr>
                              <m:nor/>
                            </m:rPr>
                            <a:rPr lang="en-GB" sz="2000" b="0" i="0" smtClean="0">
                              <a:solidFill>
                                <a:srgbClr val="00B050"/>
                              </a:solidFill>
                              <a:latin typeface="Segoe Print" panose="02000600000000000000" pitchFamily="2" charset="0"/>
                              <a:cs typeface="Arial" panose="020B0604020202020204" pitchFamily="34" charset="0"/>
                            </a:rPr>
                            <m:t>′,′</m:t>
                          </m:r>
                          <m:r>
                            <m:rPr>
                              <m:nor/>
                            </m:rPr>
                            <a:rPr lang="en-GB" sz="2000" b="0" i="0" smtClean="0">
                              <a:solidFill>
                                <a:srgbClr val="00B050"/>
                              </a:solidFill>
                              <a:latin typeface="Segoe Print" panose="02000600000000000000" pitchFamily="2" charset="0"/>
                              <a:cs typeface="Arial" panose="020B0604020202020204" pitchFamily="34" charset="0"/>
                            </a:rPr>
                            <m:t>my</m:t>
                          </m:r>
                          <m:r>
                            <m:rPr>
                              <m:nor/>
                            </m:rPr>
                            <a:rPr lang="en-GB" sz="2000" b="0" i="0" smtClean="0">
                              <a:solidFill>
                                <a:srgbClr val="00B050"/>
                              </a:solidFill>
                              <a:latin typeface="Segoe Print" panose="02000600000000000000" pitchFamily="2" charset="0"/>
                              <a:cs typeface="Arial" panose="020B0604020202020204" pitchFamily="34" charset="0"/>
                            </a:rPr>
                            <m:t>′)</m:t>
                          </m:r>
                        </m:num>
                        <m:den>
                          <m:r>
                            <m:rPr>
                              <m:nor/>
                            </m:rPr>
                            <a:rPr lang="en-GB" sz="2000" b="0" i="0" smtClean="0">
                              <a:solidFill>
                                <a:srgbClr val="000000"/>
                              </a:solidFill>
                              <a:latin typeface="Segoe Print" panose="02000600000000000000" pitchFamily="2" charset="0"/>
                              <a:cs typeface="Arial" panose="020B0604020202020204" pitchFamily="34" charset="0"/>
                            </a:rPr>
                            <m:t>P</m:t>
                          </m:r>
                          <m:r>
                            <m:rPr>
                              <m:nor/>
                            </m:rPr>
                            <a:rPr lang="en-GB" sz="2000" b="0" i="0" smtClean="0">
                              <a:solidFill>
                                <a:srgbClr val="000000"/>
                              </a:solidFill>
                              <a:latin typeface="Segoe Print" panose="02000600000000000000" pitchFamily="2" charset="0"/>
                              <a:cs typeface="Arial" panose="020B0604020202020204" pitchFamily="34" charset="0"/>
                            </a:rPr>
                            <m:t>(′</m:t>
                          </m:r>
                          <m:r>
                            <m:rPr>
                              <m:nor/>
                            </m:rPr>
                            <a:rPr lang="en-GB" sz="2000" b="0" i="0" smtClean="0">
                              <a:solidFill>
                                <a:srgbClr val="00B050"/>
                              </a:solidFill>
                              <a:latin typeface="Segoe Print" panose="02000600000000000000" pitchFamily="2" charset="0"/>
                              <a:cs typeface="Arial" panose="020B0604020202020204" pitchFamily="34" charset="0"/>
                            </a:rPr>
                            <m:t>is</m:t>
                          </m:r>
                          <m:r>
                            <m:rPr>
                              <m:nor/>
                            </m:rPr>
                            <a:rPr lang="en-GB" sz="2000" b="0" i="0" smtClean="0">
                              <a:solidFill>
                                <a:srgbClr val="00B050"/>
                              </a:solidFill>
                              <a:latin typeface="Segoe Print" panose="02000600000000000000" pitchFamily="2" charset="0"/>
                              <a:cs typeface="Arial" panose="020B0604020202020204" pitchFamily="34" charset="0"/>
                            </a:rPr>
                            <m:t>′)</m:t>
                          </m:r>
                        </m:den>
                      </m:f>
                      <m:r>
                        <m:rPr>
                          <m:nor/>
                        </m:rPr>
                        <a:rPr lang="en-GB" sz="2000" b="0" i="0" smtClean="0">
                          <a:solidFill>
                            <a:srgbClr val="000000"/>
                          </a:solidFill>
                          <a:latin typeface="Segoe Print" panose="02000600000000000000" pitchFamily="2" charset="0"/>
                          <a:cs typeface="Arial" panose="020B0604020202020204" pitchFamily="34" charset="0"/>
                        </a:rPr>
                        <m:t>=</m:t>
                      </m:r>
                      <m:f>
                        <m:fPr>
                          <m:ctrlPr>
                            <a:rPr lang="en-GB" sz="2000" b="0" i="1" smtClean="0">
                              <a:solidFill>
                                <a:srgbClr val="000000"/>
                              </a:solidFill>
                              <a:latin typeface="Cambria Math" panose="02040503050406030204" pitchFamily="18" charset="0"/>
                              <a:cs typeface="Arial" panose="020B0604020202020204" pitchFamily="34" charset="0"/>
                            </a:rPr>
                          </m:ctrlPr>
                        </m:fPr>
                        <m:num>
                          <m:r>
                            <m:rPr>
                              <m:nor/>
                            </m:rPr>
                            <a:rPr lang="en-GB" sz="2000" b="0" i="0" smtClean="0">
                              <a:solidFill>
                                <a:srgbClr val="000000"/>
                              </a:solidFill>
                              <a:latin typeface="Segoe Print" panose="02000600000000000000" pitchFamily="2" charset="0"/>
                              <a:cs typeface="Arial" panose="020B0604020202020204" pitchFamily="34" charset="0"/>
                            </a:rPr>
                            <m:t>1</m:t>
                          </m:r>
                        </m:num>
                        <m:den>
                          <m:r>
                            <m:rPr>
                              <m:nor/>
                            </m:rPr>
                            <a:rPr lang="en-GB" sz="2000" b="0" i="0" smtClean="0">
                              <a:solidFill>
                                <a:srgbClr val="000000"/>
                              </a:solidFill>
                              <a:latin typeface="Segoe Print" panose="02000600000000000000" pitchFamily="2" charset="0"/>
                              <a:cs typeface="Arial" panose="020B0604020202020204" pitchFamily="34" charset="0"/>
                            </a:rPr>
                            <m:t>3</m:t>
                          </m:r>
                        </m:den>
                      </m:f>
                    </m:oMath>
                  </m:oMathPara>
                </a14:m>
                <a:endParaRPr lang="en-GB" sz="2000" dirty="0">
                  <a:solidFill>
                    <a:srgbClr val="000000"/>
                  </a:solidFill>
                  <a:latin typeface="Segoe Print" panose="02000600000000000000" pitchFamily="2" charset="0"/>
                  <a:cs typeface="Arial" panose="020B0604020202020204" pitchFamily="34" charset="0"/>
                </a:endParaRPr>
              </a:p>
              <a:p>
                <a:pPr algn="ctr" defTabSz="457200">
                  <a:defRPr/>
                </a:pPr>
                <a:endParaRPr lang="en-GB" sz="2000" dirty="0">
                  <a:solidFill>
                    <a:srgbClr val="000000"/>
                  </a:solidFill>
                  <a:latin typeface="Segoe Print" panose="02000600000000000000" pitchFamily="2" charset="0"/>
                  <a:cs typeface="Arial" panose="020B0604020202020204" pitchFamily="34" charset="0"/>
                </a:endParaRPr>
              </a:p>
              <a:p>
                <a:pPr algn="ctr" defTabSz="457200">
                  <a:defRPr/>
                </a:pPr>
                <a14:m>
                  <m:oMathPara xmlns:m="http://schemas.openxmlformats.org/officeDocument/2006/math">
                    <m:oMathParaPr>
                      <m:jc m:val="centerGroup"/>
                    </m:oMathParaPr>
                    <m:oMath xmlns:m="http://schemas.openxmlformats.org/officeDocument/2006/math">
                      <m:r>
                        <m:rPr>
                          <m:nor/>
                        </m:rPr>
                        <a:rPr lang="en-GB" sz="2000" b="0" i="0" smtClean="0">
                          <a:solidFill>
                            <a:srgbClr val="000000"/>
                          </a:solidFill>
                          <a:latin typeface="Segoe Print" panose="02000600000000000000" pitchFamily="2" charset="0"/>
                          <a:cs typeface="Arial" panose="020B0604020202020204" pitchFamily="34" charset="0"/>
                        </a:rPr>
                        <m:t>P</m:t>
                      </m:r>
                      <m:r>
                        <m:rPr>
                          <m:nor/>
                        </m:rPr>
                        <a:rPr lang="en-GB" sz="2000" b="0" i="0" smtClean="0">
                          <a:solidFill>
                            <a:srgbClr val="000000"/>
                          </a:solidFill>
                          <a:latin typeface="Segoe Print" panose="02000600000000000000" pitchFamily="2" charset="0"/>
                          <a:cs typeface="Arial" panose="020B0604020202020204" pitchFamily="34" charset="0"/>
                        </a:rPr>
                        <m:t>(′</m:t>
                      </m:r>
                      <m:r>
                        <m:rPr>
                          <m:nor/>
                        </m:rPr>
                        <a:rPr lang="en-GB" sz="2000" b="0" i="0" smtClean="0">
                          <a:solidFill>
                            <a:srgbClr val="00B050"/>
                          </a:solidFill>
                          <a:latin typeface="Segoe Print" panose="02000600000000000000" pitchFamily="2" charset="0"/>
                          <a:cs typeface="Arial" panose="020B0604020202020204" pitchFamily="34" charset="0"/>
                        </a:rPr>
                        <m:t>dog</m:t>
                      </m:r>
                      <m:r>
                        <m:rPr>
                          <m:nor/>
                        </m:rPr>
                        <a:rPr lang="en-GB" sz="2000" b="0" i="0" smtClean="0">
                          <a:solidFill>
                            <a:srgbClr val="00B050"/>
                          </a:solidFill>
                          <a:latin typeface="Segoe Print" panose="02000600000000000000" pitchFamily="2" charset="0"/>
                          <a:cs typeface="Arial" panose="020B0604020202020204" pitchFamily="34" charset="0"/>
                        </a:rPr>
                        <m:t>′|′</m:t>
                      </m:r>
                      <m:r>
                        <m:rPr>
                          <m:nor/>
                        </m:rPr>
                        <a:rPr lang="en-GB" sz="2000" b="0" i="0" smtClean="0">
                          <a:solidFill>
                            <a:srgbClr val="00B050"/>
                          </a:solidFill>
                          <a:latin typeface="Segoe Print" panose="02000600000000000000" pitchFamily="2" charset="0"/>
                          <a:cs typeface="Arial" panose="020B0604020202020204" pitchFamily="34" charset="0"/>
                        </a:rPr>
                        <m:t>my</m:t>
                      </m:r>
                      <m:r>
                        <m:rPr>
                          <m:nor/>
                        </m:rPr>
                        <a:rPr lang="en-GB" sz="2000" b="0" i="0" smtClean="0">
                          <a:solidFill>
                            <a:srgbClr val="00B050"/>
                          </a:solidFill>
                          <a:latin typeface="Segoe Print" panose="02000600000000000000" pitchFamily="2" charset="0"/>
                          <a:cs typeface="Arial" panose="020B0604020202020204" pitchFamily="34" charset="0"/>
                        </a:rPr>
                        <m:t>′)=</m:t>
                      </m:r>
                      <m:f>
                        <m:fPr>
                          <m:ctrlPr>
                            <a:rPr lang="en-GB" sz="2000" b="0" i="1" smtClean="0">
                              <a:solidFill>
                                <a:srgbClr val="000000"/>
                              </a:solidFill>
                              <a:latin typeface="Cambria Math" panose="02040503050406030204" pitchFamily="18" charset="0"/>
                              <a:cs typeface="Arial" panose="020B0604020202020204" pitchFamily="34" charset="0"/>
                            </a:rPr>
                          </m:ctrlPr>
                        </m:fPr>
                        <m:num>
                          <m:r>
                            <m:rPr>
                              <m:nor/>
                            </m:rPr>
                            <a:rPr lang="en-GB" sz="2000" b="0" i="0" smtClean="0">
                              <a:solidFill>
                                <a:srgbClr val="000000"/>
                              </a:solidFill>
                              <a:latin typeface="Segoe Print" panose="02000600000000000000" pitchFamily="2" charset="0"/>
                              <a:cs typeface="Arial" panose="020B0604020202020204" pitchFamily="34" charset="0"/>
                            </a:rPr>
                            <m:t>P</m:t>
                          </m:r>
                          <m:r>
                            <m:rPr>
                              <m:nor/>
                            </m:rPr>
                            <a:rPr lang="en-GB" sz="2000" b="0" i="0" smtClean="0">
                              <a:solidFill>
                                <a:srgbClr val="000000"/>
                              </a:solidFill>
                              <a:latin typeface="Segoe Print" panose="02000600000000000000" pitchFamily="2" charset="0"/>
                              <a:cs typeface="Arial" panose="020B0604020202020204" pitchFamily="34" charset="0"/>
                            </a:rPr>
                            <m:t>(′</m:t>
                          </m:r>
                          <m:r>
                            <m:rPr>
                              <m:nor/>
                            </m:rPr>
                            <a:rPr lang="en-GB" sz="2000" b="0" i="0" smtClean="0">
                              <a:solidFill>
                                <a:srgbClr val="00B050"/>
                              </a:solidFill>
                              <a:latin typeface="Segoe Print" panose="02000600000000000000" pitchFamily="2" charset="0"/>
                              <a:cs typeface="Arial" panose="020B0604020202020204" pitchFamily="34" charset="0"/>
                            </a:rPr>
                            <m:t>my</m:t>
                          </m:r>
                          <m:r>
                            <m:rPr>
                              <m:nor/>
                            </m:rPr>
                            <a:rPr lang="en-GB" sz="2000" b="0" i="0" smtClean="0">
                              <a:solidFill>
                                <a:srgbClr val="00B050"/>
                              </a:solidFill>
                              <a:latin typeface="Segoe Print" panose="02000600000000000000" pitchFamily="2" charset="0"/>
                              <a:cs typeface="Arial" panose="020B0604020202020204" pitchFamily="34" charset="0"/>
                            </a:rPr>
                            <m:t>′,′</m:t>
                          </m:r>
                          <m:r>
                            <m:rPr>
                              <m:nor/>
                            </m:rPr>
                            <a:rPr lang="en-GB" sz="2000" b="0" i="0" smtClean="0">
                              <a:solidFill>
                                <a:srgbClr val="00B050"/>
                              </a:solidFill>
                              <a:latin typeface="Segoe Print" panose="02000600000000000000" pitchFamily="2" charset="0"/>
                              <a:cs typeface="Arial" panose="020B0604020202020204" pitchFamily="34" charset="0"/>
                            </a:rPr>
                            <m:t>dog</m:t>
                          </m:r>
                          <m:r>
                            <m:rPr>
                              <m:nor/>
                            </m:rPr>
                            <a:rPr lang="en-GB" sz="2000" b="0" i="0" smtClean="0">
                              <a:solidFill>
                                <a:srgbClr val="00B050"/>
                              </a:solidFill>
                              <a:latin typeface="Segoe Print" panose="02000600000000000000" pitchFamily="2" charset="0"/>
                              <a:cs typeface="Arial" panose="020B0604020202020204" pitchFamily="34" charset="0"/>
                            </a:rPr>
                            <m:t>′)</m:t>
                          </m:r>
                        </m:num>
                        <m:den>
                          <m:r>
                            <m:rPr>
                              <m:nor/>
                            </m:rPr>
                            <a:rPr lang="en-GB" sz="2000" b="0" i="0" smtClean="0">
                              <a:solidFill>
                                <a:srgbClr val="000000"/>
                              </a:solidFill>
                              <a:latin typeface="Segoe Print" panose="02000600000000000000" pitchFamily="2" charset="0"/>
                              <a:cs typeface="Arial" panose="020B0604020202020204" pitchFamily="34" charset="0"/>
                            </a:rPr>
                            <m:t>P</m:t>
                          </m:r>
                          <m:r>
                            <m:rPr>
                              <m:nor/>
                            </m:rPr>
                            <a:rPr lang="en-GB" sz="2000" b="0" i="0" smtClean="0">
                              <a:solidFill>
                                <a:srgbClr val="000000"/>
                              </a:solidFill>
                              <a:latin typeface="Segoe Print" panose="02000600000000000000" pitchFamily="2" charset="0"/>
                              <a:cs typeface="Arial" panose="020B0604020202020204" pitchFamily="34" charset="0"/>
                            </a:rPr>
                            <m:t>(′</m:t>
                          </m:r>
                          <m:r>
                            <m:rPr>
                              <m:nor/>
                            </m:rPr>
                            <a:rPr lang="en-GB" sz="2000" b="0" i="0" smtClean="0">
                              <a:solidFill>
                                <a:srgbClr val="00B050"/>
                              </a:solidFill>
                              <a:latin typeface="Segoe Print" panose="02000600000000000000" pitchFamily="2" charset="0"/>
                              <a:cs typeface="Arial" panose="020B0604020202020204" pitchFamily="34" charset="0"/>
                            </a:rPr>
                            <m:t>my</m:t>
                          </m:r>
                          <m:r>
                            <m:rPr>
                              <m:nor/>
                            </m:rPr>
                            <a:rPr lang="en-GB" sz="2000" b="0" i="0" smtClean="0">
                              <a:solidFill>
                                <a:srgbClr val="00B050"/>
                              </a:solidFill>
                              <a:latin typeface="Segoe Print" panose="02000600000000000000" pitchFamily="2" charset="0"/>
                              <a:cs typeface="Arial" panose="020B0604020202020204" pitchFamily="34" charset="0"/>
                            </a:rPr>
                            <m:t>′)</m:t>
                          </m:r>
                        </m:den>
                      </m:f>
                      <m:r>
                        <m:rPr>
                          <m:nor/>
                        </m:rPr>
                        <a:rPr lang="en-GB" sz="2000" b="0" i="0" smtClean="0">
                          <a:solidFill>
                            <a:srgbClr val="000000"/>
                          </a:solidFill>
                          <a:latin typeface="Segoe Print" panose="02000600000000000000" pitchFamily="2" charset="0"/>
                          <a:cs typeface="Arial" panose="020B0604020202020204" pitchFamily="34" charset="0"/>
                        </a:rPr>
                        <m:t>=</m:t>
                      </m:r>
                      <m:f>
                        <m:fPr>
                          <m:ctrlPr>
                            <a:rPr lang="en-GB" sz="2000" b="0" i="1" smtClean="0">
                              <a:solidFill>
                                <a:srgbClr val="000000"/>
                              </a:solidFill>
                              <a:latin typeface="Cambria Math" panose="02040503050406030204" pitchFamily="18" charset="0"/>
                              <a:cs typeface="Arial" panose="020B0604020202020204" pitchFamily="34" charset="0"/>
                            </a:rPr>
                          </m:ctrlPr>
                        </m:fPr>
                        <m:num>
                          <m:r>
                            <m:rPr>
                              <m:nor/>
                            </m:rPr>
                            <a:rPr lang="en-GB" sz="2000" b="0" i="0" smtClean="0">
                              <a:solidFill>
                                <a:srgbClr val="000000"/>
                              </a:solidFill>
                              <a:latin typeface="Segoe Print" panose="02000600000000000000" pitchFamily="2" charset="0"/>
                              <a:cs typeface="Arial" panose="020B0604020202020204" pitchFamily="34" charset="0"/>
                            </a:rPr>
                            <m:t>1</m:t>
                          </m:r>
                        </m:num>
                        <m:den>
                          <m:r>
                            <m:rPr>
                              <m:nor/>
                            </m:rPr>
                            <a:rPr lang="en-GB" sz="2000" b="0" i="0" smtClean="0">
                              <a:solidFill>
                                <a:srgbClr val="000000"/>
                              </a:solidFill>
                              <a:latin typeface="Segoe Print" panose="02000600000000000000" pitchFamily="2" charset="0"/>
                              <a:cs typeface="Arial" panose="020B0604020202020204" pitchFamily="34" charset="0"/>
                            </a:rPr>
                            <m:t>3</m:t>
                          </m:r>
                        </m:den>
                      </m:f>
                    </m:oMath>
                  </m:oMathPara>
                </a14:m>
                <a:endParaRPr lang="en-GB" sz="2000" dirty="0">
                  <a:solidFill>
                    <a:srgbClr val="000000"/>
                  </a:solidFill>
                  <a:latin typeface="Segoe Print" panose="02000600000000000000" pitchFamily="2" charset="0"/>
                  <a:cs typeface="Arial" panose="020B0604020202020204" pitchFamily="34" charset="0"/>
                </a:endParaRPr>
              </a:p>
              <a:p>
                <a:pPr lvl="0" algn="ctr" defTabSz="457200">
                  <a:defRPr/>
                </a:pPr>
                <a:endParaRPr lang="en-GB" sz="2000" dirty="0">
                  <a:solidFill>
                    <a:srgbClr val="000000"/>
                  </a:solidFill>
                  <a:latin typeface="Segoe Print" panose="02000600000000000000" pitchFamily="2" charset="0"/>
                  <a:cs typeface="Arial" panose="020B0604020202020204" pitchFamily="34" charset="0"/>
                </a:endParaRPr>
              </a:p>
            </p:txBody>
          </p:sp>
        </mc:Choice>
        <mc:Fallback xmlns="">
          <p:sp>
            <p:nvSpPr>
              <p:cNvPr id="4" name="TextBox 3">
                <a:extLst>
                  <a:ext uri="{FF2B5EF4-FFF2-40B4-BE49-F238E27FC236}">
                    <a16:creationId xmlns:a16="http://schemas.microsoft.com/office/drawing/2014/main" id="{403090AC-66BB-6DD8-FC25-29159757F708}"/>
                  </a:ext>
                </a:extLst>
              </p:cNvPr>
              <p:cNvSpPr txBox="1">
                <a:spLocks noRot="1" noChangeAspect="1" noMove="1" noResize="1" noEditPoints="1" noAdjustHandles="1" noChangeArrowheads="1" noChangeShapeType="1" noTextEdit="1"/>
              </p:cNvSpPr>
              <p:nvPr/>
            </p:nvSpPr>
            <p:spPr>
              <a:xfrm>
                <a:off x="6363478" y="1261740"/>
                <a:ext cx="5792071" cy="3969548"/>
              </a:xfrm>
              <a:prstGeom prst="rect">
                <a:avLst/>
              </a:prstGeom>
              <a:blipFill>
                <a:blip r:embed="rId4"/>
                <a:stretch>
                  <a:fillRect t="-922" r="-2316"/>
                </a:stretch>
              </a:blipFill>
            </p:spPr>
            <p:txBody>
              <a:bodyPr/>
              <a:lstStyle/>
              <a:p>
                <a:r>
                  <a:rPr lang="en-GB">
                    <a:noFill/>
                  </a:rPr>
                  <a:t> </a:t>
                </a:r>
              </a:p>
            </p:txBody>
          </p:sp>
        </mc:Fallback>
      </mc:AlternateContent>
    </p:spTree>
    <p:extLst>
      <p:ext uri="{BB962C8B-B14F-4D97-AF65-F5344CB8AC3E}">
        <p14:creationId xmlns:p14="http://schemas.microsoft.com/office/powerpoint/2010/main" val="1156237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A3187-8EEF-4EE5-BBFC-09DC58B9C7C4}"/>
              </a:ext>
            </a:extLst>
          </p:cNvPr>
          <p:cNvSpPr>
            <a:spLocks noGrp="1"/>
          </p:cNvSpPr>
          <p:nvPr>
            <p:ph type="ctrTitle"/>
          </p:nvPr>
        </p:nvSpPr>
        <p:spPr/>
        <p:txBody>
          <a:bodyPr/>
          <a:lstStyle/>
          <a:p>
            <a:r>
              <a:rPr lang="en-GB" dirty="0"/>
              <a:t>Recurrent Neural Networks</a:t>
            </a:r>
          </a:p>
        </p:txBody>
      </p:sp>
      <p:sp>
        <p:nvSpPr>
          <p:cNvPr id="3" name="Subtitle 2">
            <a:extLst>
              <a:ext uri="{FF2B5EF4-FFF2-40B4-BE49-F238E27FC236}">
                <a16:creationId xmlns:a16="http://schemas.microsoft.com/office/drawing/2014/main" id="{95A78200-C797-4762-99A2-69A23C368FCD}"/>
              </a:ext>
            </a:extLst>
          </p:cNvPr>
          <p:cNvSpPr>
            <a:spLocks noGrp="1"/>
          </p:cNvSpPr>
          <p:nvPr>
            <p:ph type="subTitle" idx="1"/>
          </p:nvPr>
        </p:nvSpPr>
        <p:spPr/>
        <p:txBody>
          <a:bodyPr/>
          <a:lstStyle/>
          <a:p>
            <a:r>
              <a:rPr lang="en-GB" dirty="0"/>
              <a:t>Recap</a:t>
            </a:r>
          </a:p>
        </p:txBody>
      </p:sp>
      <p:pic>
        <p:nvPicPr>
          <p:cNvPr id="5" name="Picture 4">
            <a:extLst>
              <a:ext uri="{FF2B5EF4-FFF2-40B4-BE49-F238E27FC236}">
                <a16:creationId xmlns:a16="http://schemas.microsoft.com/office/drawing/2014/main" id="{7BF73FF1-9D33-4F69-8A61-86E891FD2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4044" y="6037411"/>
            <a:ext cx="1413065" cy="820589"/>
          </a:xfrm>
          <a:prstGeom prst="rect">
            <a:avLst/>
          </a:prstGeom>
        </p:spPr>
      </p:pic>
      <p:pic>
        <p:nvPicPr>
          <p:cNvPr id="7" name="Picture 6">
            <a:extLst>
              <a:ext uri="{FF2B5EF4-FFF2-40B4-BE49-F238E27FC236}">
                <a16:creationId xmlns:a16="http://schemas.microsoft.com/office/drawing/2014/main" id="{2B974BE4-E023-4C20-B5DA-70B1076E8B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9983" y="6040817"/>
            <a:ext cx="1654061" cy="825572"/>
          </a:xfrm>
          <a:prstGeom prst="rect">
            <a:avLst/>
          </a:prstGeom>
        </p:spPr>
      </p:pic>
    </p:spTree>
    <p:extLst>
      <p:ext uri="{BB962C8B-B14F-4D97-AF65-F5344CB8AC3E}">
        <p14:creationId xmlns:p14="http://schemas.microsoft.com/office/powerpoint/2010/main" val="33039156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N-grams and Language Modelling</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 name="TextBox 1">
            <a:extLst>
              <a:ext uri="{FF2B5EF4-FFF2-40B4-BE49-F238E27FC236}">
                <a16:creationId xmlns:a16="http://schemas.microsoft.com/office/drawing/2014/main" id="{4652ADD9-5AC7-0DD0-57AF-DE9086D755D1}"/>
              </a:ext>
            </a:extLst>
          </p:cNvPr>
          <p:cNvSpPr txBox="1"/>
          <p:nvPr/>
        </p:nvSpPr>
        <p:spPr>
          <a:xfrm>
            <a:off x="1261871" y="1536174"/>
            <a:ext cx="5446839" cy="4401205"/>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Language generation is a similar formulation of the problem. Given a sequence of words, what is the next most likely word (of all words in the vocabulary)?</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marL="457200" indent="-457200" defTabSz="457200">
              <a:buFont typeface="+mj-lt"/>
              <a:buAutoNum type="arabicPeriod"/>
              <a:defRPr/>
            </a:pPr>
            <a:r>
              <a:rPr lang="en-GB" sz="2000" dirty="0">
                <a:solidFill>
                  <a:srgbClr val="000000"/>
                </a:solidFill>
                <a:latin typeface="Arial" panose="020B0604020202020204" pitchFamily="34" charset="0"/>
                <a:cs typeface="Arial" panose="020B0604020202020204" pitchFamily="34" charset="0"/>
              </a:rPr>
              <a:t>Start with a ‘seed’ phrase or token. Can be a start of sentence token (&lt;s&gt;) or word(s).</a:t>
            </a:r>
          </a:p>
          <a:p>
            <a:pPr marL="457200" lvl="0" indent="-457200" defTabSz="457200">
              <a:buFont typeface="+mj-lt"/>
              <a:buAutoNum type="arabicPeriod"/>
              <a:defRPr/>
            </a:pPr>
            <a:endParaRPr lang="en-GB" sz="2000" dirty="0">
              <a:solidFill>
                <a:srgbClr val="000000"/>
              </a:solidFill>
              <a:latin typeface="Arial" panose="020B0604020202020204" pitchFamily="34" charset="0"/>
              <a:cs typeface="Arial" panose="020B0604020202020204" pitchFamily="34" charset="0"/>
            </a:endParaRPr>
          </a:p>
          <a:p>
            <a:pPr marL="457200" lvl="0" indent="-457200" defTabSz="457200">
              <a:buFont typeface="+mj-lt"/>
              <a:buAutoNum type="arabicPeriod"/>
              <a:defRPr/>
            </a:pPr>
            <a:r>
              <a:rPr lang="en-GB" sz="2000" dirty="0">
                <a:solidFill>
                  <a:srgbClr val="000000"/>
                </a:solidFill>
                <a:latin typeface="Arial" panose="020B0604020202020204" pitchFamily="34" charset="0"/>
                <a:cs typeface="Arial" panose="020B0604020202020204" pitchFamily="34" charset="0"/>
              </a:rPr>
              <a:t>Select, or </a:t>
            </a:r>
            <a:r>
              <a:rPr lang="en-GB" sz="2000" i="1" dirty="0">
                <a:solidFill>
                  <a:srgbClr val="000000"/>
                </a:solidFill>
                <a:latin typeface="Arial" panose="020B0604020202020204" pitchFamily="34" charset="0"/>
                <a:cs typeface="Arial" panose="020B0604020202020204" pitchFamily="34" charset="0"/>
              </a:rPr>
              <a:t>sample</a:t>
            </a:r>
            <a:r>
              <a:rPr lang="en-GB" sz="2000" dirty="0">
                <a:solidFill>
                  <a:srgbClr val="000000"/>
                </a:solidFill>
                <a:latin typeface="Arial" panose="020B0604020202020204" pitchFamily="34" charset="0"/>
                <a:cs typeface="Arial" panose="020B0604020202020204" pitchFamily="34" charset="0"/>
              </a:rPr>
              <a:t>, from all possible next tokens, given the current text.</a:t>
            </a:r>
          </a:p>
          <a:p>
            <a:pPr marL="457200" lvl="0" indent="-457200" defTabSz="457200">
              <a:buFont typeface="+mj-lt"/>
              <a:buAutoNum type="arabicPeriod"/>
              <a:defRPr/>
            </a:pPr>
            <a:endParaRPr lang="en-GB" sz="2000" dirty="0">
              <a:solidFill>
                <a:srgbClr val="000000"/>
              </a:solidFill>
              <a:latin typeface="Arial" panose="020B0604020202020204" pitchFamily="34" charset="0"/>
              <a:cs typeface="Arial" panose="020B0604020202020204" pitchFamily="34" charset="0"/>
            </a:endParaRPr>
          </a:p>
          <a:p>
            <a:pPr marL="457200" lvl="0" indent="-457200" defTabSz="457200">
              <a:buFont typeface="+mj-lt"/>
              <a:buAutoNum type="arabicPeriod"/>
              <a:defRPr/>
            </a:pPr>
            <a:r>
              <a:rPr lang="en-GB" sz="2000" dirty="0">
                <a:solidFill>
                  <a:srgbClr val="000000"/>
                </a:solidFill>
                <a:latin typeface="Arial" panose="020B0604020202020204" pitchFamily="34" charset="0"/>
                <a:cs typeface="Arial" panose="020B0604020202020204" pitchFamily="34" charset="0"/>
              </a:rPr>
              <a:t>Add generated token to text.</a:t>
            </a:r>
          </a:p>
          <a:p>
            <a:pPr marL="457200" lvl="0" indent="-457200" defTabSz="457200">
              <a:buFont typeface="+mj-lt"/>
              <a:buAutoNum type="arabicPeriod"/>
              <a:defRPr/>
            </a:pPr>
            <a:endParaRPr lang="en-GB" sz="2000" dirty="0">
              <a:solidFill>
                <a:srgbClr val="000000"/>
              </a:solidFill>
              <a:latin typeface="Arial" panose="020B0604020202020204" pitchFamily="34" charset="0"/>
              <a:cs typeface="Arial" panose="020B0604020202020204" pitchFamily="34" charset="0"/>
            </a:endParaRPr>
          </a:p>
          <a:p>
            <a:pPr marL="457200" lvl="0" indent="-457200" defTabSz="457200">
              <a:buFont typeface="+mj-lt"/>
              <a:buAutoNum type="arabicPeriod"/>
              <a:defRPr/>
            </a:pPr>
            <a:r>
              <a:rPr lang="en-GB" sz="2000" dirty="0">
                <a:solidFill>
                  <a:srgbClr val="000000"/>
                </a:solidFill>
                <a:latin typeface="Arial" panose="020B0604020202020204" pitchFamily="34" charset="0"/>
                <a:cs typeface="Arial" panose="020B0604020202020204" pitchFamily="34" charset="0"/>
              </a:rPr>
              <a:t>Repeat from 2.</a:t>
            </a:r>
          </a:p>
        </p:txBody>
      </p:sp>
      <p:sp>
        <p:nvSpPr>
          <p:cNvPr id="4" name="TextBox 3">
            <a:extLst>
              <a:ext uri="{FF2B5EF4-FFF2-40B4-BE49-F238E27FC236}">
                <a16:creationId xmlns:a16="http://schemas.microsoft.com/office/drawing/2014/main" id="{403090AC-66BB-6DD8-FC25-29159757F708}"/>
              </a:ext>
            </a:extLst>
          </p:cNvPr>
          <p:cNvSpPr txBox="1"/>
          <p:nvPr/>
        </p:nvSpPr>
        <p:spPr>
          <a:xfrm>
            <a:off x="6708709" y="1652420"/>
            <a:ext cx="5446839" cy="5170646"/>
          </a:xfrm>
          <a:prstGeom prst="rect">
            <a:avLst/>
          </a:prstGeom>
          <a:noFill/>
        </p:spPr>
        <p:txBody>
          <a:bodyPr wrap="square" rtlCol="0">
            <a:spAutoFit/>
          </a:bodyPr>
          <a:lstStyle/>
          <a:p>
            <a:r>
              <a:rPr lang="en-GB" dirty="0">
                <a:latin typeface="Segoe Print" panose="02000600000000000000" pitchFamily="2" charset="0"/>
              </a:rPr>
              <a:t>['&lt;s&gt; I am Sam &lt;/s&gt;', '&lt;s&gt; Sam I am &lt;/s&gt;', '&lt;s&gt; I do not like green eggs and ham &lt;/s&gt;’]</a:t>
            </a: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a:p>
            <a:pPr lvl="0" defTabSz="457200">
              <a:defRPr/>
            </a:pPr>
            <a:r>
              <a:rPr lang="en-GB" dirty="0">
                <a:solidFill>
                  <a:srgbClr val="000000"/>
                </a:solidFill>
                <a:latin typeface="Segoe Print" panose="02000600000000000000" pitchFamily="2" charset="0"/>
                <a:cs typeface="Arial" panose="020B0604020202020204" pitchFamily="34" charset="0"/>
              </a:rPr>
              <a:t>Seed Text: </a:t>
            </a:r>
            <a:r>
              <a:rPr lang="en-GB" dirty="0">
                <a:solidFill>
                  <a:srgbClr val="00B050"/>
                </a:solidFill>
                <a:latin typeface="Segoe Print" panose="02000600000000000000" pitchFamily="2" charset="0"/>
                <a:cs typeface="Arial" panose="020B0604020202020204" pitchFamily="34" charset="0"/>
              </a:rPr>
              <a:t>‘&lt;s&gt;’</a:t>
            </a:r>
          </a:p>
          <a:p>
            <a:pPr lvl="0" defTabSz="457200">
              <a:defRPr/>
            </a:pPr>
            <a:endParaRPr lang="en-GB" dirty="0">
              <a:solidFill>
                <a:srgbClr val="000000"/>
              </a:solidFill>
              <a:latin typeface="Segoe Print" panose="02000600000000000000" pitchFamily="2" charset="0"/>
              <a:cs typeface="Arial" panose="020B0604020202020204" pitchFamily="34" charset="0"/>
            </a:endParaRPr>
          </a:p>
          <a:p>
            <a:pPr lvl="0" defTabSz="457200">
              <a:defRPr/>
            </a:pPr>
            <a:r>
              <a:rPr lang="en-GB" dirty="0">
                <a:solidFill>
                  <a:srgbClr val="000000"/>
                </a:solidFill>
                <a:latin typeface="Segoe Print" panose="02000600000000000000" pitchFamily="2" charset="0"/>
                <a:cs typeface="Arial" panose="020B0604020202020204" pitchFamily="34" charset="0"/>
              </a:rPr>
              <a:t>'</a:t>
            </a:r>
            <a:r>
              <a:rPr lang="en-GB" dirty="0" err="1">
                <a:solidFill>
                  <a:srgbClr val="000000"/>
                </a:solidFill>
                <a:latin typeface="Segoe Print" panose="02000600000000000000" pitchFamily="2" charset="0"/>
                <a:cs typeface="Arial" panose="020B0604020202020204" pitchFamily="34" charset="0"/>
              </a:rPr>
              <a:t>i</a:t>
            </a:r>
            <a:r>
              <a:rPr lang="en-GB" dirty="0">
                <a:solidFill>
                  <a:srgbClr val="000000"/>
                </a:solidFill>
                <a:latin typeface="Segoe Print" panose="02000600000000000000" pitchFamily="2" charset="0"/>
                <a:cs typeface="Arial" panose="020B0604020202020204" pitchFamily="34" charset="0"/>
              </a:rPr>
              <a:t>': 0.667, '</a:t>
            </a:r>
            <a:r>
              <a:rPr lang="en-GB" dirty="0" err="1">
                <a:solidFill>
                  <a:srgbClr val="000000"/>
                </a:solidFill>
                <a:latin typeface="Segoe Print" panose="02000600000000000000" pitchFamily="2" charset="0"/>
                <a:cs typeface="Arial" panose="020B0604020202020204" pitchFamily="34" charset="0"/>
              </a:rPr>
              <a:t>sam</a:t>
            </a:r>
            <a:r>
              <a:rPr lang="en-GB" dirty="0">
                <a:solidFill>
                  <a:srgbClr val="000000"/>
                </a:solidFill>
                <a:latin typeface="Segoe Print" panose="02000600000000000000" pitchFamily="2" charset="0"/>
                <a:cs typeface="Arial" panose="020B0604020202020204" pitchFamily="34" charset="0"/>
              </a:rPr>
              <a:t>': 0.334</a:t>
            </a:r>
          </a:p>
          <a:p>
            <a:pPr lvl="0" defTabSz="457200">
              <a:defRPr/>
            </a:pPr>
            <a:r>
              <a:rPr lang="en-GB" dirty="0">
                <a:solidFill>
                  <a:srgbClr val="000000"/>
                </a:solidFill>
                <a:latin typeface="Segoe Print" panose="02000600000000000000" pitchFamily="2" charset="0"/>
                <a:cs typeface="Arial" panose="020B0604020202020204" pitchFamily="34" charset="0"/>
              </a:rPr>
              <a:t>Text: </a:t>
            </a:r>
            <a:r>
              <a:rPr lang="en-GB" dirty="0">
                <a:solidFill>
                  <a:srgbClr val="00B050"/>
                </a:solidFill>
                <a:latin typeface="Segoe Print" panose="02000600000000000000" pitchFamily="2" charset="0"/>
                <a:cs typeface="Arial" panose="020B0604020202020204" pitchFamily="34" charset="0"/>
              </a:rPr>
              <a:t>‘&lt;s&gt; </a:t>
            </a:r>
            <a:r>
              <a:rPr lang="en-GB" dirty="0" err="1">
                <a:solidFill>
                  <a:srgbClr val="00B050"/>
                </a:solidFill>
                <a:latin typeface="Segoe Print" panose="02000600000000000000" pitchFamily="2" charset="0"/>
                <a:cs typeface="Arial" panose="020B0604020202020204" pitchFamily="34" charset="0"/>
              </a:rPr>
              <a:t>i</a:t>
            </a:r>
            <a:r>
              <a:rPr lang="en-GB" dirty="0">
                <a:solidFill>
                  <a:srgbClr val="00B050"/>
                </a:solidFill>
                <a:latin typeface="Segoe Print" panose="02000600000000000000" pitchFamily="2" charset="0"/>
                <a:cs typeface="Arial" panose="020B0604020202020204" pitchFamily="34" charset="0"/>
              </a:rPr>
              <a:t>’</a:t>
            </a:r>
          </a:p>
          <a:p>
            <a:pPr lvl="0" defTabSz="457200">
              <a:defRPr/>
            </a:pPr>
            <a:endParaRPr lang="en-GB" dirty="0">
              <a:solidFill>
                <a:srgbClr val="000000"/>
              </a:solidFill>
              <a:latin typeface="Segoe Print" panose="02000600000000000000" pitchFamily="2" charset="0"/>
              <a:cs typeface="Arial" panose="020B0604020202020204" pitchFamily="34" charset="0"/>
            </a:endParaRPr>
          </a:p>
          <a:p>
            <a:pPr lvl="0" defTabSz="457200">
              <a:defRPr/>
            </a:pPr>
            <a:r>
              <a:rPr lang="en-GB" dirty="0">
                <a:solidFill>
                  <a:srgbClr val="000000"/>
                </a:solidFill>
                <a:latin typeface="Segoe Print" panose="02000600000000000000" pitchFamily="2" charset="0"/>
                <a:cs typeface="Arial" panose="020B0604020202020204" pitchFamily="34" charset="0"/>
              </a:rPr>
              <a:t>'am': 0.667, 'do': 0.334</a:t>
            </a:r>
          </a:p>
          <a:p>
            <a:pPr defTabSz="457200">
              <a:defRPr/>
            </a:pPr>
            <a:r>
              <a:rPr lang="en-GB" dirty="0">
                <a:solidFill>
                  <a:srgbClr val="000000"/>
                </a:solidFill>
                <a:latin typeface="Segoe Print" panose="02000600000000000000" pitchFamily="2" charset="0"/>
                <a:cs typeface="Arial" panose="020B0604020202020204" pitchFamily="34" charset="0"/>
              </a:rPr>
              <a:t>Text: </a:t>
            </a:r>
            <a:r>
              <a:rPr lang="en-GB" dirty="0">
                <a:solidFill>
                  <a:srgbClr val="00B050"/>
                </a:solidFill>
                <a:latin typeface="Segoe Print" panose="02000600000000000000" pitchFamily="2" charset="0"/>
                <a:cs typeface="Arial" panose="020B0604020202020204" pitchFamily="34" charset="0"/>
              </a:rPr>
              <a:t>‘&lt;s&gt; </a:t>
            </a:r>
            <a:r>
              <a:rPr lang="en-GB" dirty="0" err="1">
                <a:solidFill>
                  <a:srgbClr val="00B050"/>
                </a:solidFill>
                <a:latin typeface="Segoe Print" panose="02000600000000000000" pitchFamily="2" charset="0"/>
                <a:cs typeface="Arial" panose="020B0604020202020204" pitchFamily="34" charset="0"/>
              </a:rPr>
              <a:t>i</a:t>
            </a:r>
            <a:r>
              <a:rPr lang="en-GB" dirty="0">
                <a:solidFill>
                  <a:srgbClr val="00B050"/>
                </a:solidFill>
                <a:latin typeface="Segoe Print" panose="02000600000000000000" pitchFamily="2" charset="0"/>
                <a:cs typeface="Arial" panose="020B0604020202020204" pitchFamily="34" charset="0"/>
              </a:rPr>
              <a:t> am’</a:t>
            </a:r>
          </a:p>
          <a:p>
            <a:pPr lvl="0" defTabSz="457200">
              <a:defRPr/>
            </a:pPr>
            <a:endParaRPr lang="en-GB" dirty="0">
              <a:solidFill>
                <a:srgbClr val="000000"/>
              </a:solidFill>
              <a:latin typeface="Segoe Print" panose="02000600000000000000" pitchFamily="2" charset="0"/>
              <a:cs typeface="Arial" panose="020B0604020202020204" pitchFamily="34" charset="0"/>
            </a:endParaRPr>
          </a:p>
          <a:p>
            <a:pPr lvl="0" defTabSz="457200">
              <a:defRPr/>
            </a:pPr>
            <a:r>
              <a:rPr lang="en-GB" dirty="0">
                <a:solidFill>
                  <a:srgbClr val="000000"/>
                </a:solidFill>
                <a:latin typeface="Segoe Print" panose="02000600000000000000" pitchFamily="2" charset="0"/>
                <a:cs typeface="Arial" panose="020B0604020202020204" pitchFamily="34" charset="0"/>
              </a:rPr>
              <a:t>'</a:t>
            </a:r>
            <a:r>
              <a:rPr lang="en-GB" dirty="0" err="1">
                <a:solidFill>
                  <a:srgbClr val="000000"/>
                </a:solidFill>
                <a:latin typeface="Segoe Print" panose="02000600000000000000" pitchFamily="2" charset="0"/>
                <a:cs typeface="Arial" panose="020B0604020202020204" pitchFamily="34" charset="0"/>
              </a:rPr>
              <a:t>sam</a:t>
            </a:r>
            <a:r>
              <a:rPr lang="en-GB" dirty="0">
                <a:solidFill>
                  <a:srgbClr val="000000"/>
                </a:solidFill>
                <a:latin typeface="Segoe Print" panose="02000600000000000000" pitchFamily="2" charset="0"/>
                <a:cs typeface="Arial" panose="020B0604020202020204" pitchFamily="34" charset="0"/>
              </a:rPr>
              <a:t>': 0.5, '&lt;/s&gt;': 0.5</a:t>
            </a:r>
          </a:p>
          <a:p>
            <a:pPr defTabSz="457200">
              <a:defRPr/>
            </a:pPr>
            <a:r>
              <a:rPr lang="en-GB" dirty="0">
                <a:solidFill>
                  <a:srgbClr val="000000"/>
                </a:solidFill>
                <a:latin typeface="Segoe Print" panose="02000600000000000000" pitchFamily="2" charset="0"/>
                <a:cs typeface="Arial" panose="020B0604020202020204" pitchFamily="34" charset="0"/>
              </a:rPr>
              <a:t>Text: </a:t>
            </a:r>
            <a:r>
              <a:rPr lang="en-GB" dirty="0">
                <a:solidFill>
                  <a:srgbClr val="00B050"/>
                </a:solidFill>
                <a:latin typeface="Segoe Print" panose="02000600000000000000" pitchFamily="2" charset="0"/>
                <a:cs typeface="Arial" panose="020B0604020202020204" pitchFamily="34" charset="0"/>
              </a:rPr>
              <a:t>‘&lt;s&gt; </a:t>
            </a:r>
            <a:r>
              <a:rPr lang="en-GB" dirty="0" err="1">
                <a:solidFill>
                  <a:srgbClr val="00B050"/>
                </a:solidFill>
                <a:latin typeface="Segoe Print" panose="02000600000000000000" pitchFamily="2" charset="0"/>
                <a:cs typeface="Arial" panose="020B0604020202020204" pitchFamily="34" charset="0"/>
              </a:rPr>
              <a:t>i</a:t>
            </a:r>
            <a:r>
              <a:rPr lang="en-GB" dirty="0">
                <a:solidFill>
                  <a:srgbClr val="00B050"/>
                </a:solidFill>
                <a:latin typeface="Segoe Print" panose="02000600000000000000" pitchFamily="2" charset="0"/>
                <a:cs typeface="Arial" panose="020B0604020202020204" pitchFamily="34" charset="0"/>
              </a:rPr>
              <a:t> am </a:t>
            </a:r>
            <a:r>
              <a:rPr lang="en-GB" dirty="0" err="1">
                <a:solidFill>
                  <a:srgbClr val="00B050"/>
                </a:solidFill>
                <a:latin typeface="Segoe Print" panose="02000600000000000000" pitchFamily="2" charset="0"/>
                <a:cs typeface="Arial" panose="020B0604020202020204" pitchFamily="34" charset="0"/>
              </a:rPr>
              <a:t>sam</a:t>
            </a:r>
            <a:r>
              <a:rPr lang="en-GB" dirty="0">
                <a:solidFill>
                  <a:srgbClr val="00B050"/>
                </a:solidFill>
                <a:latin typeface="Segoe Print" panose="02000600000000000000" pitchFamily="2" charset="0"/>
                <a:cs typeface="Arial" panose="020B0604020202020204" pitchFamily="34" charset="0"/>
              </a:rPr>
              <a:t>’</a:t>
            </a:r>
          </a:p>
          <a:p>
            <a:pPr defTabSz="457200">
              <a:defRPr/>
            </a:pPr>
            <a:endParaRPr lang="en-GB" dirty="0">
              <a:solidFill>
                <a:srgbClr val="00B050"/>
              </a:solidFill>
              <a:latin typeface="Segoe Print" panose="02000600000000000000" pitchFamily="2" charset="0"/>
              <a:cs typeface="Arial" panose="020B0604020202020204" pitchFamily="34" charset="0"/>
            </a:endParaRPr>
          </a:p>
          <a:p>
            <a:pPr lvl="0" defTabSz="457200">
              <a:defRPr/>
            </a:pPr>
            <a:r>
              <a:rPr lang="en-GB" dirty="0">
                <a:solidFill>
                  <a:srgbClr val="000000"/>
                </a:solidFill>
                <a:latin typeface="Segoe Print" panose="02000600000000000000" pitchFamily="2" charset="0"/>
                <a:cs typeface="Arial" panose="020B0604020202020204" pitchFamily="34" charset="0"/>
              </a:rPr>
              <a:t>‘&lt;/s&gt;': 0.5, ‘</a:t>
            </a:r>
            <a:r>
              <a:rPr lang="en-GB" dirty="0" err="1">
                <a:solidFill>
                  <a:srgbClr val="000000"/>
                </a:solidFill>
                <a:latin typeface="Segoe Print" panose="02000600000000000000" pitchFamily="2" charset="0"/>
                <a:cs typeface="Arial" panose="020B0604020202020204" pitchFamily="34" charset="0"/>
              </a:rPr>
              <a:t>i</a:t>
            </a:r>
            <a:r>
              <a:rPr lang="en-GB" dirty="0">
                <a:solidFill>
                  <a:srgbClr val="000000"/>
                </a:solidFill>
                <a:latin typeface="Segoe Print" panose="02000600000000000000" pitchFamily="2" charset="0"/>
                <a:cs typeface="Arial" panose="020B0604020202020204" pitchFamily="34" charset="0"/>
              </a:rPr>
              <a:t>': 0.5</a:t>
            </a:r>
          </a:p>
          <a:p>
            <a:pPr defTabSz="457200">
              <a:defRPr/>
            </a:pPr>
            <a:r>
              <a:rPr lang="en-GB" dirty="0">
                <a:solidFill>
                  <a:srgbClr val="000000"/>
                </a:solidFill>
                <a:latin typeface="Segoe Print" panose="02000600000000000000" pitchFamily="2" charset="0"/>
                <a:cs typeface="Arial" panose="020B0604020202020204" pitchFamily="34" charset="0"/>
              </a:rPr>
              <a:t>Text: </a:t>
            </a:r>
            <a:r>
              <a:rPr lang="en-GB" dirty="0">
                <a:solidFill>
                  <a:srgbClr val="00B050"/>
                </a:solidFill>
                <a:latin typeface="Segoe Print" panose="02000600000000000000" pitchFamily="2" charset="0"/>
                <a:cs typeface="Arial" panose="020B0604020202020204" pitchFamily="34" charset="0"/>
              </a:rPr>
              <a:t>‘&lt;s&gt; </a:t>
            </a:r>
            <a:r>
              <a:rPr lang="en-GB" dirty="0" err="1">
                <a:solidFill>
                  <a:srgbClr val="00B050"/>
                </a:solidFill>
                <a:latin typeface="Segoe Print" panose="02000600000000000000" pitchFamily="2" charset="0"/>
                <a:cs typeface="Arial" panose="020B0604020202020204" pitchFamily="34" charset="0"/>
              </a:rPr>
              <a:t>i</a:t>
            </a:r>
            <a:r>
              <a:rPr lang="en-GB" dirty="0">
                <a:solidFill>
                  <a:srgbClr val="00B050"/>
                </a:solidFill>
                <a:latin typeface="Segoe Print" panose="02000600000000000000" pitchFamily="2" charset="0"/>
                <a:cs typeface="Arial" panose="020B0604020202020204" pitchFamily="34" charset="0"/>
              </a:rPr>
              <a:t> am </a:t>
            </a:r>
            <a:r>
              <a:rPr lang="en-GB" dirty="0" err="1">
                <a:solidFill>
                  <a:srgbClr val="00B050"/>
                </a:solidFill>
                <a:latin typeface="Segoe Print" panose="02000600000000000000" pitchFamily="2" charset="0"/>
                <a:cs typeface="Arial" panose="020B0604020202020204" pitchFamily="34" charset="0"/>
              </a:rPr>
              <a:t>sam</a:t>
            </a:r>
            <a:r>
              <a:rPr lang="en-GB" dirty="0">
                <a:solidFill>
                  <a:srgbClr val="00B050"/>
                </a:solidFill>
                <a:latin typeface="Segoe Print" panose="02000600000000000000" pitchFamily="2" charset="0"/>
                <a:cs typeface="Arial" panose="020B0604020202020204" pitchFamily="34" charset="0"/>
              </a:rPr>
              <a:t> &lt;/s&gt;’</a:t>
            </a:r>
          </a:p>
          <a:p>
            <a:pPr defTabSz="457200">
              <a:defRPr/>
            </a:pPr>
            <a:endParaRPr lang="en-GB" sz="2000" dirty="0">
              <a:solidFill>
                <a:srgbClr val="00B05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p:txBody>
      </p:sp>
    </p:spTree>
    <p:extLst>
      <p:ext uri="{BB962C8B-B14F-4D97-AF65-F5344CB8AC3E}">
        <p14:creationId xmlns:p14="http://schemas.microsoft.com/office/powerpoint/2010/main" val="1939348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Recurrent Language Modelling</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4747044" cy="4708981"/>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The n-gram language models are limited and can be ‘brittle’.</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There is no guarantee that a particular n-gram will exist within the training corpus. So, such a language model would never be able to generate that combination of words.</a:t>
            </a:r>
            <a:endParaRPr lang="en-GB" sz="2000" b="1" dirty="0">
              <a:solidFill>
                <a:srgbClr val="000000"/>
              </a:solidFill>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 </a:t>
            </a: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Selection of n-gram(s) is difficult. Do you stick with bi-grams? Or combine bi-grams and tri-grams?</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Naturally, RNN are well suited to modelling sequences.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1866551"/>
            <a:ext cx="5332294" cy="3455275"/>
          </a:xfrm>
          <a:prstGeom prst="rect">
            <a:avLst/>
          </a:prstGeom>
        </p:spPr>
      </p:pic>
    </p:spTree>
    <p:extLst>
      <p:ext uri="{BB962C8B-B14F-4D97-AF65-F5344CB8AC3E}">
        <p14:creationId xmlns:p14="http://schemas.microsoft.com/office/powerpoint/2010/main" val="35134292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Recurrent Language Modelling</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4747044" cy="4708981"/>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Unsupervised training with a very large natural language data set, such as, Wikipedia, Amazon reviews, Google books, or anything really.</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Input sequences into recurrent network and train to predict the next word or character in the sequence.</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The learned weights can then be used as a starting point for all kinds of NLP tasks.</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defTabSz="457200">
              <a:defRPr/>
            </a:pPr>
            <a:r>
              <a:rPr lang="en-GB" sz="2000" b="1" dirty="0">
                <a:solidFill>
                  <a:srgbClr val="000000"/>
                </a:solidFill>
                <a:latin typeface="Arial" panose="020B0604020202020204" pitchFamily="34" charset="0"/>
                <a:cs typeface="Arial" panose="020B0604020202020204" pitchFamily="34" charset="0"/>
              </a:rPr>
              <a:t>More</a:t>
            </a:r>
            <a:r>
              <a:rPr lang="en-GB" sz="2000" dirty="0">
                <a:solidFill>
                  <a:srgbClr val="000000"/>
                </a:solidFill>
                <a:latin typeface="Arial" panose="020B0604020202020204" pitchFamily="34" charset="0"/>
                <a:cs typeface="Arial" panose="020B0604020202020204" pitchFamily="34" charset="0"/>
              </a:rPr>
              <a:t> </a:t>
            </a:r>
            <a:r>
              <a:rPr lang="en-GB" sz="2000" b="1" dirty="0">
                <a:solidFill>
                  <a:srgbClr val="000000"/>
                </a:solidFill>
                <a:latin typeface="Arial" panose="020B0604020202020204" pitchFamily="34" charset="0"/>
                <a:cs typeface="Arial" panose="020B0604020202020204" pitchFamily="34" charset="0"/>
              </a:rPr>
              <a:t>Transfer Learning!</a:t>
            </a:r>
            <a:endParaRPr lang="en-GB" sz="2000" b="1" dirty="0">
              <a:solidFill>
                <a:srgbClr val="000000"/>
              </a:solidFill>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1866551"/>
            <a:ext cx="5332294" cy="3455275"/>
          </a:xfrm>
          <a:prstGeom prst="rect">
            <a:avLst/>
          </a:prstGeom>
        </p:spPr>
      </p:pic>
    </p:spTree>
    <p:extLst>
      <p:ext uri="{BB962C8B-B14F-4D97-AF65-F5344CB8AC3E}">
        <p14:creationId xmlns:p14="http://schemas.microsoft.com/office/powerpoint/2010/main" val="22763616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Types of Language Models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 name="TextBox 1">
            <a:extLst>
              <a:ext uri="{FF2B5EF4-FFF2-40B4-BE49-F238E27FC236}">
                <a16:creationId xmlns:a16="http://schemas.microsoft.com/office/drawing/2014/main" id="{AFFAC71C-FAB1-FD18-DB7E-397ADF05FA9B}"/>
              </a:ext>
            </a:extLst>
          </p:cNvPr>
          <p:cNvSpPr txBox="1"/>
          <p:nvPr/>
        </p:nvSpPr>
        <p:spPr>
          <a:xfrm>
            <a:off x="1261870" y="1536174"/>
            <a:ext cx="5661444" cy="4708981"/>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The ‘classic’ language modelling task is also known as an </a:t>
            </a: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Autoregressive</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model. It is characterised by only being able to see what was before in the text, and not what’s after. Good for language generation (GPT).</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Autoencoding</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models are trained by perturbing the inputs in some way and trying to construct the original sentence. For example, randomly masking (removing) tokens from the input. Good for fine tuning to other tasks (BERT).</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Seq2seq</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as we have seen, encode the input to a single vector which is then decoded into </a:t>
            </a:r>
            <a:r>
              <a:rPr kumimoji="0" lang="en-GB" sz="20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th</a:t>
            </a:r>
            <a:r>
              <a:rPr lang="en-GB" sz="2000" dirty="0">
                <a:solidFill>
                  <a:srgbClr val="000000"/>
                </a:solidFill>
                <a:latin typeface="Arial" panose="020B0604020202020204" pitchFamily="34" charset="0"/>
                <a:cs typeface="Arial" panose="020B0604020202020204" pitchFamily="34" charset="0"/>
              </a:rPr>
              <a:t>e output sequence. Good </a:t>
            </a:r>
            <a:r>
              <a:rPr lang="en-GB" sz="2000">
                <a:solidFill>
                  <a:srgbClr val="000000"/>
                </a:solidFill>
                <a:latin typeface="Arial" panose="020B0604020202020204" pitchFamily="34" charset="0"/>
                <a:cs typeface="Arial" panose="020B0604020202020204" pitchFamily="34" charset="0"/>
              </a:rPr>
              <a:t>for translation (T5).</a:t>
            </a: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4" name="Picture 3" descr="A picture containing text&#10;&#10;Description automatically generated">
            <a:extLst>
              <a:ext uri="{FF2B5EF4-FFF2-40B4-BE49-F238E27FC236}">
                <a16:creationId xmlns:a16="http://schemas.microsoft.com/office/drawing/2014/main" id="{496C75B1-3F3E-D04D-AF47-726789FE13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3314" y="3861805"/>
            <a:ext cx="5005831" cy="2057389"/>
          </a:xfrm>
          <a:prstGeom prst="rect">
            <a:avLst/>
          </a:prstGeom>
        </p:spPr>
      </p:pic>
      <p:pic>
        <p:nvPicPr>
          <p:cNvPr id="7" name="Picture 6" descr="Diagram&#10;&#10;Description automatically generated">
            <a:extLst>
              <a:ext uri="{FF2B5EF4-FFF2-40B4-BE49-F238E27FC236}">
                <a16:creationId xmlns:a16="http://schemas.microsoft.com/office/drawing/2014/main" id="{305EB38B-8BF3-F6A3-0081-1D9FCBB61C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9694" y="1699337"/>
            <a:ext cx="3977985" cy="1798476"/>
          </a:xfrm>
          <a:prstGeom prst="rect">
            <a:avLst/>
          </a:prstGeom>
        </p:spPr>
      </p:pic>
    </p:spTree>
    <p:extLst>
      <p:ext uri="{BB962C8B-B14F-4D97-AF65-F5344CB8AC3E}">
        <p14:creationId xmlns:p14="http://schemas.microsoft.com/office/powerpoint/2010/main" val="8992055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guide to language model sampling in AllenNLP | by Jackson Stokes | AI2  Blog">
            <a:extLst>
              <a:ext uri="{FF2B5EF4-FFF2-40B4-BE49-F238E27FC236}">
                <a16:creationId xmlns:a16="http://schemas.microsoft.com/office/drawing/2014/main" id="{0A78B4C1-F408-6EAA-CB65-02E50BFF3E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42" y="1876425"/>
            <a:ext cx="6097558" cy="310515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Sampling</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008301" cy="4401205"/>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When generating text, how do you select which token to append? Intuitively you might just select the token with the highest probability, a </a:t>
            </a:r>
            <a:r>
              <a:rPr lang="en-GB" sz="2000" b="1" dirty="0">
                <a:solidFill>
                  <a:srgbClr val="000000"/>
                </a:solidFill>
                <a:latin typeface="Arial" panose="020B0604020202020204" pitchFamily="34" charset="0"/>
                <a:cs typeface="Arial" panose="020B0604020202020204" pitchFamily="34" charset="0"/>
              </a:rPr>
              <a:t>greedy</a:t>
            </a:r>
            <a:r>
              <a:rPr lang="en-GB" sz="2000" dirty="0">
                <a:solidFill>
                  <a:srgbClr val="000000"/>
                </a:solidFill>
                <a:latin typeface="Arial" panose="020B0604020202020204" pitchFamily="34" charset="0"/>
                <a:cs typeface="Arial" panose="020B0604020202020204" pitchFamily="34" charset="0"/>
              </a:rPr>
              <a:t> approach.</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However, even with sophisticated language models this can result in repetitive or incoherent text.</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marL="342900" lvl="0"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The most probable token is not necessarily correct.</a:t>
            </a:r>
          </a:p>
          <a:p>
            <a:pPr marL="342900" lvl="0" indent="-342900" defTabSz="457200">
              <a:buFont typeface="Arial" panose="020B0604020202020204" pitchFamily="34" charset="0"/>
              <a:buChar char="•"/>
              <a:defRPr/>
            </a:pPr>
            <a:endParaRPr lang="en-GB" sz="2000" dirty="0">
              <a:solidFill>
                <a:srgbClr val="000000"/>
              </a:solidFill>
              <a:latin typeface="Arial" panose="020B0604020202020204" pitchFamily="34" charset="0"/>
              <a:cs typeface="Arial" panose="020B0604020202020204" pitchFamily="34" charset="0"/>
            </a:endParaRPr>
          </a:p>
          <a:p>
            <a:pPr marL="342900" lvl="0"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One incorrect token and the model begins generating the wrong ‘path’.</a:t>
            </a:r>
          </a:p>
        </p:txBody>
      </p:sp>
    </p:spTree>
    <p:extLst>
      <p:ext uri="{BB962C8B-B14F-4D97-AF65-F5344CB8AC3E}">
        <p14:creationId xmlns:p14="http://schemas.microsoft.com/office/powerpoint/2010/main" val="2702053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Sampling - Temperature</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101607" cy="4708981"/>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Temperature is an additional parameter used to increase or decrease the models confidence in the most likely next token.</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Temperature is usually a value between 0 and 1. It modifies the probabilities of possible next tokens.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Low temperature ‘amplifies’ high probability tokens, so the model is more </a:t>
            </a:r>
            <a:r>
              <a:rPr lang="en-GB" sz="2000" i="1" dirty="0">
                <a:solidFill>
                  <a:srgbClr val="000000"/>
                </a:solidFill>
                <a:latin typeface="Arial" panose="020B0604020202020204" pitchFamily="34" charset="0"/>
                <a:cs typeface="Arial" panose="020B0604020202020204" pitchFamily="34" charset="0"/>
              </a:rPr>
              <a:t>confident</a:t>
            </a:r>
            <a:r>
              <a:rPr lang="en-GB" sz="2000" dirty="0">
                <a:solidFill>
                  <a:srgbClr val="000000"/>
                </a:solidFill>
                <a:latin typeface="Arial" panose="020B0604020202020204" pitchFamily="34" charset="0"/>
                <a:cs typeface="Arial" panose="020B0604020202020204" pitchFamily="34" charset="0"/>
              </a:rPr>
              <a:t> in choosing the most probable word.</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High temperature evens out probabilities, so the model has more options to choose from and can be more </a:t>
            </a:r>
            <a:r>
              <a:rPr lang="en-GB" sz="2000" i="1" dirty="0">
                <a:solidFill>
                  <a:srgbClr val="000000"/>
                </a:solidFill>
                <a:latin typeface="Arial" panose="020B0604020202020204" pitchFamily="34" charset="0"/>
                <a:cs typeface="Arial" panose="020B0604020202020204" pitchFamily="34" charset="0"/>
              </a:rPr>
              <a:t>creative</a:t>
            </a:r>
            <a:r>
              <a:rPr lang="en-GB" sz="2000" dirty="0">
                <a:solidFill>
                  <a:srgbClr val="000000"/>
                </a:solidFill>
                <a:latin typeface="Arial" panose="020B0604020202020204" pitchFamily="34" charset="0"/>
                <a:cs typeface="Arial" panose="020B0604020202020204" pitchFamily="34" charset="0"/>
              </a:rPr>
              <a:t>.</a:t>
            </a:r>
          </a:p>
        </p:txBody>
      </p:sp>
      <p:sp>
        <p:nvSpPr>
          <p:cNvPr id="2" name="TextBox 1">
            <a:extLst>
              <a:ext uri="{FF2B5EF4-FFF2-40B4-BE49-F238E27FC236}">
                <a16:creationId xmlns:a16="http://schemas.microsoft.com/office/drawing/2014/main" id="{5AF39590-8666-5907-5D74-50DAD69F3FB5}"/>
              </a:ext>
            </a:extLst>
          </p:cNvPr>
          <p:cNvSpPr txBox="1"/>
          <p:nvPr/>
        </p:nvSpPr>
        <p:spPr>
          <a:xfrm>
            <a:off x="566732" y="6266192"/>
            <a:ext cx="10881197" cy="338554"/>
          </a:xfrm>
          <a:prstGeom prst="rect">
            <a:avLst/>
          </a:prstGeom>
          <a:noFill/>
        </p:spPr>
        <p:txBody>
          <a:bodyPr wrap="square" rtlCol="0">
            <a:spAutoFit/>
          </a:bodyPr>
          <a:lstStyle/>
          <a:p>
            <a:pPr marL="228600" indent="-228600">
              <a:buFontTx/>
              <a:buAutoNum type="arabicParenBoth"/>
            </a:pPr>
            <a:r>
              <a:rPr lang="en-GB" sz="800" dirty="0">
                <a:effectLst/>
                <a:hlinkClick r:id="rId3"/>
              </a:rPr>
              <a:t>https://lukesalamone.github.io/posts/what-is-temperature/</a:t>
            </a:r>
            <a:r>
              <a:rPr lang="en-GB" sz="800" dirty="0">
                <a:effectLst/>
              </a:rPr>
              <a:t>.</a:t>
            </a:r>
          </a:p>
          <a:p>
            <a:pPr marL="228600" indent="-228600">
              <a:buFontTx/>
              <a:buAutoNum type="arabicParenBoth"/>
            </a:pPr>
            <a:endParaRPr lang="en-GB" sz="800" dirty="0">
              <a:effectLst/>
            </a:endParaRPr>
          </a:p>
        </p:txBody>
      </p:sp>
      <p:pic>
        <p:nvPicPr>
          <p:cNvPr id="4" name="Picture 3" descr="Chart, histogram&#10;&#10;Description automatically generated">
            <a:extLst>
              <a:ext uri="{FF2B5EF4-FFF2-40B4-BE49-F238E27FC236}">
                <a16:creationId xmlns:a16="http://schemas.microsoft.com/office/drawing/2014/main" id="{F2B09187-C82B-BFA4-362A-A5FC4C385D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3477" y="1536174"/>
            <a:ext cx="5580114" cy="4344955"/>
          </a:xfrm>
          <a:prstGeom prst="rect">
            <a:avLst/>
          </a:prstGeom>
        </p:spPr>
      </p:pic>
    </p:spTree>
    <p:extLst>
      <p:ext uri="{BB962C8B-B14F-4D97-AF65-F5344CB8AC3E}">
        <p14:creationId xmlns:p14="http://schemas.microsoft.com/office/powerpoint/2010/main" val="7114587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Sampling - Temperature</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8499968" cy="3785652"/>
          </a:xfrm>
          <a:prstGeom prst="rect">
            <a:avLst/>
          </a:prstGeom>
          <a:noFill/>
        </p:spPr>
        <p:txBody>
          <a:bodyPr wrap="square" rtlCol="0">
            <a:spAutoFit/>
          </a:bodyPr>
          <a:lstStyle/>
          <a:p>
            <a:pPr lvl="0" defTabSz="457200">
              <a:defRPr/>
            </a:pPr>
            <a:r>
              <a:rPr lang="en-GB" sz="2000" b="1" dirty="0">
                <a:solidFill>
                  <a:srgbClr val="000000"/>
                </a:solidFill>
                <a:latin typeface="Arial" panose="020B0604020202020204" pitchFamily="34" charset="0"/>
                <a:cs typeface="Arial" panose="020B0604020202020204" pitchFamily="34" charset="0"/>
              </a:rPr>
              <a:t>More Transfer Learning</a:t>
            </a:r>
            <a:r>
              <a:rPr lang="en-GB" sz="2000" dirty="0">
                <a:solidFill>
                  <a:srgbClr val="000000"/>
                </a:solidFill>
                <a:latin typeface="Arial" panose="020B0604020202020204" pitchFamily="34" charset="0"/>
                <a:cs typeface="Arial" panose="020B0604020202020204" pitchFamily="34" charset="0"/>
              </a:rPr>
              <a:t>:</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But this time from the field of meta-heuristic optimization algorithms into ML </a:t>
            </a:r>
            <a:r>
              <a:rPr lang="en-GB" sz="2000" dirty="0">
                <a:solidFill>
                  <a:srgbClr val="000000"/>
                </a:solidFill>
                <a:latin typeface="Arial" panose="020B0604020202020204" pitchFamily="34" charset="0"/>
                <a:cs typeface="Arial" panose="020B0604020202020204" pitchFamily="34" charset="0"/>
                <a:sym typeface="Wingdings" pitchFamily="2" charset="2"/>
              </a:rPr>
              <a:t></a:t>
            </a:r>
            <a:endParaRPr lang="en-GB" sz="2000" dirty="0">
              <a:solidFill>
                <a:srgbClr val="000000"/>
              </a:solidFill>
              <a:latin typeface="Arial" panose="020B0604020202020204" pitchFamily="34" charset="0"/>
              <a:cs typeface="Arial" panose="020B0604020202020204" pitchFamily="34" charset="0"/>
            </a:endParaRP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 Simulated Annealing is a single member search method that uses a temperature to make decisions about whether to accept a worsening move.</a:t>
            </a:r>
          </a:p>
          <a:p>
            <a:pPr lvl="0" defTabSz="457200">
              <a:defRPr/>
            </a:pPr>
            <a:r>
              <a:rPr lang="en-GB" sz="2000" dirty="0">
                <a:solidFill>
                  <a:srgbClr val="000000"/>
                </a:solidFill>
                <a:latin typeface="Arial" panose="020B0604020202020204" pitchFamily="34" charset="0"/>
                <a:cs typeface="Arial" panose="020B0604020202020204" pitchFamily="34" charset="0"/>
              </a:rPr>
              <a:t>- Allows escape from local optima.</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b="0" i="0" u="none" strike="noStrike" dirty="0">
                <a:solidFill>
                  <a:srgbClr val="202122"/>
                </a:solidFill>
                <a:effectLst/>
                <a:latin typeface="Arial" panose="020B0604020202020204" pitchFamily="34" charset="0"/>
              </a:rPr>
              <a:t>Kirkpatrick, S.; </a:t>
            </a:r>
            <a:r>
              <a:rPr lang="en-GB" sz="2000" b="0" i="0" u="none" strike="noStrike" dirty="0" err="1">
                <a:solidFill>
                  <a:srgbClr val="202122"/>
                </a:solidFill>
                <a:effectLst/>
                <a:latin typeface="Arial" panose="020B0604020202020204" pitchFamily="34" charset="0"/>
              </a:rPr>
              <a:t>Gelatt</a:t>
            </a:r>
            <a:r>
              <a:rPr lang="en-GB" sz="2000" b="0" i="0" u="none" strike="noStrike" dirty="0">
                <a:solidFill>
                  <a:srgbClr val="202122"/>
                </a:solidFill>
                <a:effectLst/>
                <a:latin typeface="Arial" panose="020B0604020202020204" pitchFamily="34" charset="0"/>
              </a:rPr>
              <a:t> Jr, C. D.; </a:t>
            </a:r>
            <a:r>
              <a:rPr lang="en-GB" sz="2000" b="0" i="0" u="none" strike="noStrike" dirty="0" err="1">
                <a:solidFill>
                  <a:srgbClr val="202122"/>
                </a:solidFill>
                <a:effectLst/>
                <a:latin typeface="Arial" panose="020B0604020202020204" pitchFamily="34" charset="0"/>
              </a:rPr>
              <a:t>Vecchi</a:t>
            </a:r>
            <a:r>
              <a:rPr lang="en-GB" sz="2000" b="0" i="0" u="none" strike="noStrike" dirty="0">
                <a:solidFill>
                  <a:srgbClr val="202122"/>
                </a:solidFill>
                <a:effectLst/>
                <a:latin typeface="Arial" panose="020B0604020202020204" pitchFamily="34" charset="0"/>
              </a:rPr>
              <a:t>, M. P. (1983). "Optimization by Simulated Annealing". </a:t>
            </a:r>
            <a:r>
              <a:rPr lang="en-GB" sz="2000" b="0" i="1" u="none" strike="noStrike" dirty="0">
                <a:solidFill>
                  <a:srgbClr val="202122"/>
                </a:solidFill>
                <a:effectLst/>
                <a:latin typeface="Arial" panose="020B0604020202020204" pitchFamily="34" charset="0"/>
              </a:rPr>
              <a:t>Science</a:t>
            </a:r>
            <a:r>
              <a:rPr lang="en-GB" sz="2000" b="0" i="0" u="none" strike="noStrike" dirty="0">
                <a:solidFill>
                  <a:srgbClr val="202122"/>
                </a:solidFill>
                <a:effectLst/>
                <a:latin typeface="Arial" panose="020B0604020202020204" pitchFamily="34" charset="0"/>
              </a:rPr>
              <a:t>. </a:t>
            </a:r>
            <a:r>
              <a:rPr lang="en-GB" sz="2000" b="1" i="0" u="none" strike="noStrike" dirty="0">
                <a:solidFill>
                  <a:srgbClr val="202122"/>
                </a:solidFill>
                <a:effectLst/>
                <a:latin typeface="Arial" panose="020B0604020202020204" pitchFamily="34" charset="0"/>
              </a:rPr>
              <a:t>220</a:t>
            </a:r>
            <a:r>
              <a:rPr lang="en-GB" sz="2000" b="0" i="0" u="none" strike="noStrike" dirty="0">
                <a:solidFill>
                  <a:srgbClr val="202122"/>
                </a:solidFill>
                <a:effectLst/>
                <a:latin typeface="Arial" panose="020B0604020202020204" pitchFamily="34" charset="0"/>
              </a:rPr>
              <a:t> (4598): 671–680.</a:t>
            </a:r>
            <a:endParaRPr lang="en-GB" sz="2000" dirty="0">
              <a:solidFill>
                <a:srgbClr val="000000"/>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5AF39590-8666-5907-5D74-50DAD69F3FB5}"/>
              </a:ext>
            </a:extLst>
          </p:cNvPr>
          <p:cNvSpPr txBox="1"/>
          <p:nvPr/>
        </p:nvSpPr>
        <p:spPr>
          <a:xfrm>
            <a:off x="566732" y="6266192"/>
            <a:ext cx="10881197" cy="338554"/>
          </a:xfrm>
          <a:prstGeom prst="rect">
            <a:avLst/>
          </a:prstGeom>
          <a:noFill/>
        </p:spPr>
        <p:txBody>
          <a:bodyPr wrap="square" rtlCol="0">
            <a:spAutoFit/>
          </a:bodyPr>
          <a:lstStyle/>
          <a:p>
            <a:pPr marL="228600" indent="-228600">
              <a:buFontTx/>
              <a:buAutoNum type="arabicParenBoth"/>
            </a:pPr>
            <a:r>
              <a:rPr lang="en-GB" sz="800" dirty="0">
                <a:effectLst/>
                <a:hlinkClick r:id="rId3"/>
              </a:rPr>
              <a:t>https://lukesalamone.github.io/posts/what-is-temperature/</a:t>
            </a:r>
            <a:r>
              <a:rPr lang="en-GB" sz="800" dirty="0">
                <a:effectLst/>
              </a:rPr>
              <a:t>.</a:t>
            </a:r>
          </a:p>
          <a:p>
            <a:pPr marL="228600" indent="-228600">
              <a:buFontTx/>
              <a:buAutoNum type="arabicParenBoth"/>
            </a:pPr>
            <a:endParaRPr lang="en-GB" sz="800" dirty="0">
              <a:effectLst/>
            </a:endParaRPr>
          </a:p>
        </p:txBody>
      </p:sp>
    </p:spTree>
    <p:extLst>
      <p:ext uri="{BB962C8B-B14F-4D97-AF65-F5344CB8AC3E}">
        <p14:creationId xmlns:p14="http://schemas.microsoft.com/office/powerpoint/2010/main" val="3659448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Sampling </a:t>
            </a:r>
            <a:r>
              <a:rPr lang="en-GB" sz="4000" dirty="0">
                <a:solidFill>
                  <a:srgbClr val="000000"/>
                </a:solidFill>
                <a:latin typeface="Arial" panose="020B0604020202020204" pitchFamily="34" charset="0"/>
                <a:cs typeface="Arial" panose="020B0604020202020204" pitchFamily="34" charset="0"/>
              </a:rPr>
              <a:t>-</a:t>
            </a: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Top-k</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1" y="1536174"/>
            <a:ext cx="4832572" cy="4708981"/>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In </a:t>
            </a:r>
            <a:r>
              <a:rPr lang="en-GB" sz="2000" b="1" dirty="0">
                <a:solidFill>
                  <a:srgbClr val="000000"/>
                </a:solidFill>
                <a:latin typeface="Arial" panose="020B0604020202020204" pitchFamily="34" charset="0"/>
                <a:cs typeface="Arial" panose="020B0604020202020204" pitchFamily="34" charset="0"/>
              </a:rPr>
              <a:t>top-k</a:t>
            </a:r>
            <a:r>
              <a:rPr lang="en-GB" sz="2000" dirty="0">
                <a:solidFill>
                  <a:srgbClr val="000000"/>
                </a:solidFill>
                <a:latin typeface="Arial" panose="020B0604020202020204" pitchFamily="34" charset="0"/>
                <a:cs typeface="Arial" panose="020B0604020202020204" pitchFamily="34" charset="0"/>
              </a:rPr>
              <a:t> sampling we sort tokens by probabilities and then ignore anything below the k</a:t>
            </a:r>
            <a:r>
              <a:rPr lang="en-GB" sz="2000" baseline="30000" dirty="0">
                <a:solidFill>
                  <a:srgbClr val="000000"/>
                </a:solidFill>
                <a:latin typeface="Arial" panose="020B0604020202020204" pitchFamily="34" charset="0"/>
                <a:cs typeface="Arial" panose="020B0604020202020204" pitchFamily="34" charset="0"/>
              </a:rPr>
              <a:t>th</a:t>
            </a:r>
            <a:r>
              <a:rPr lang="en-GB" sz="2000" dirty="0">
                <a:solidFill>
                  <a:srgbClr val="000000"/>
                </a:solidFill>
                <a:latin typeface="Arial" panose="020B0604020202020204" pitchFamily="34" charset="0"/>
                <a:cs typeface="Arial" panose="020B0604020202020204" pitchFamily="34" charset="0"/>
              </a:rPr>
              <a:t> token.</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In some cases there might be a broad distribution to choose from, and in others only a narrow selection of words is appropriate.</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In </a:t>
            </a:r>
            <a:r>
              <a:rPr lang="en-GB" sz="2000" b="1" dirty="0">
                <a:solidFill>
                  <a:srgbClr val="000000"/>
                </a:solidFill>
                <a:latin typeface="Arial" panose="020B0604020202020204" pitchFamily="34" charset="0"/>
                <a:cs typeface="Arial" panose="020B0604020202020204" pitchFamily="34" charset="0"/>
              </a:rPr>
              <a:t>Nucleus</a:t>
            </a:r>
            <a:r>
              <a:rPr lang="en-GB" sz="2000" dirty="0">
                <a:solidFill>
                  <a:srgbClr val="000000"/>
                </a:solidFill>
                <a:latin typeface="Arial" panose="020B0604020202020204" pitchFamily="34" charset="0"/>
                <a:cs typeface="Arial" panose="020B0604020202020204" pitchFamily="34" charset="0"/>
              </a:rPr>
              <a:t> sampling, or top-p, we set a threshold of say p=0.9. Once the </a:t>
            </a:r>
            <a:r>
              <a:rPr lang="en-GB" sz="2000" i="1" dirty="0">
                <a:solidFill>
                  <a:srgbClr val="000000"/>
                </a:solidFill>
                <a:latin typeface="Arial" panose="020B0604020202020204" pitchFamily="34" charset="0"/>
                <a:cs typeface="Arial" panose="020B0604020202020204" pitchFamily="34" charset="0"/>
              </a:rPr>
              <a:t>cumulative</a:t>
            </a:r>
            <a:r>
              <a:rPr lang="en-GB" sz="2000" dirty="0">
                <a:solidFill>
                  <a:srgbClr val="000000"/>
                </a:solidFill>
                <a:latin typeface="Arial" panose="020B0604020202020204" pitchFamily="34" charset="0"/>
                <a:cs typeface="Arial" panose="020B0604020202020204" pitchFamily="34" charset="0"/>
              </a:rPr>
              <a:t> probability of tokens reaches p we ignore the rest. This preserves creativity while removing obviously incorrect ones.</a:t>
            </a:r>
          </a:p>
        </p:txBody>
      </p:sp>
      <p:sp>
        <p:nvSpPr>
          <p:cNvPr id="2" name="TextBox 1">
            <a:extLst>
              <a:ext uri="{FF2B5EF4-FFF2-40B4-BE49-F238E27FC236}">
                <a16:creationId xmlns:a16="http://schemas.microsoft.com/office/drawing/2014/main" id="{5AF39590-8666-5907-5D74-50DAD69F3FB5}"/>
              </a:ext>
            </a:extLst>
          </p:cNvPr>
          <p:cNvSpPr txBox="1"/>
          <p:nvPr/>
        </p:nvSpPr>
        <p:spPr>
          <a:xfrm>
            <a:off x="566732" y="6266192"/>
            <a:ext cx="10881197" cy="338554"/>
          </a:xfrm>
          <a:prstGeom prst="rect">
            <a:avLst/>
          </a:prstGeom>
          <a:noFill/>
        </p:spPr>
        <p:txBody>
          <a:bodyPr wrap="square" rtlCol="0">
            <a:spAutoFit/>
          </a:bodyPr>
          <a:lstStyle/>
          <a:p>
            <a:pPr marL="228600" indent="-228600">
              <a:buFontTx/>
              <a:buAutoNum type="arabicParenBoth"/>
            </a:pPr>
            <a:r>
              <a:rPr lang="en-GB" sz="800" dirty="0">
                <a:effectLst/>
              </a:rPr>
              <a:t>Holtzman, A., Buys, J., Du, L., Forbes, M. and Choi, Y. (2019) The Curious Case of Neural Text Degeneration. In: </a:t>
            </a:r>
            <a:r>
              <a:rPr lang="en-GB" sz="800" i="1" dirty="0">
                <a:effectLst/>
              </a:rPr>
              <a:t>ICLR 2020</a:t>
            </a:r>
            <a:r>
              <a:rPr lang="en-GB" sz="800" dirty="0">
                <a:effectLst/>
              </a:rPr>
              <a:t> [online].</a:t>
            </a:r>
          </a:p>
          <a:p>
            <a:pPr marL="228600" indent="-228600">
              <a:buFontTx/>
              <a:buAutoNum type="arabicParenBoth"/>
            </a:pPr>
            <a:endParaRPr lang="en-GB" sz="800" dirty="0">
              <a:effectLst/>
            </a:endParaRPr>
          </a:p>
        </p:txBody>
      </p:sp>
      <p:pic>
        <p:nvPicPr>
          <p:cNvPr id="1026" name="Picture 2">
            <a:extLst>
              <a:ext uri="{FF2B5EF4-FFF2-40B4-BE49-F238E27FC236}">
                <a16:creationId xmlns:a16="http://schemas.microsoft.com/office/drawing/2014/main" id="{2FA452FD-465D-5971-AB0F-4E8D421DBC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4326" y="1101208"/>
            <a:ext cx="5256303" cy="4655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72332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Sampling - Beam Search</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1" y="1536174"/>
            <a:ext cx="4832572" cy="4401205"/>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Beam search allows the model to choose from alternative paths.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The beam width parameter determines the number (N) of paths to consider.</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At each step we can consider N different tokens, given the current text.</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Can also consider N </a:t>
            </a:r>
            <a:r>
              <a:rPr lang="en-GB" sz="2000" i="1" dirty="0">
                <a:solidFill>
                  <a:srgbClr val="000000"/>
                </a:solidFill>
                <a:latin typeface="Arial" panose="020B0604020202020204" pitchFamily="34" charset="0"/>
                <a:cs typeface="Arial" panose="020B0604020202020204" pitchFamily="34" charset="0"/>
              </a:rPr>
              <a:t>alternative</a:t>
            </a:r>
            <a:r>
              <a:rPr lang="en-GB" sz="2000" dirty="0">
                <a:solidFill>
                  <a:srgbClr val="000000"/>
                </a:solidFill>
                <a:latin typeface="Arial" panose="020B0604020202020204" pitchFamily="34" charset="0"/>
                <a:cs typeface="Arial" panose="020B0604020202020204" pitchFamily="34" charset="0"/>
              </a:rPr>
              <a:t> token sequences i.e. text can be generated in a branching fashion to build up multiple text sequences. Then choose the most probable.</a:t>
            </a:r>
          </a:p>
        </p:txBody>
      </p:sp>
      <p:pic>
        <p:nvPicPr>
          <p:cNvPr id="2050" name="Picture 2" descr="Beam Search Algorithm | Baeldung on Computer Science">
            <a:extLst>
              <a:ext uri="{FF2B5EF4-FFF2-40B4-BE49-F238E27FC236}">
                <a16:creationId xmlns:a16="http://schemas.microsoft.com/office/drawing/2014/main" id="{5C0E0F65-466B-62D1-3B9E-E13E3FB189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4304" y="1557192"/>
            <a:ext cx="4856987" cy="374361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04DC63E-51D1-F524-3A53-76BB0310EBD7}"/>
              </a:ext>
            </a:extLst>
          </p:cNvPr>
          <p:cNvSpPr txBox="1"/>
          <p:nvPr/>
        </p:nvSpPr>
        <p:spPr>
          <a:xfrm>
            <a:off x="566732" y="6266192"/>
            <a:ext cx="10881197" cy="338554"/>
          </a:xfrm>
          <a:prstGeom prst="rect">
            <a:avLst/>
          </a:prstGeom>
          <a:noFill/>
        </p:spPr>
        <p:txBody>
          <a:bodyPr wrap="square" rtlCol="0">
            <a:spAutoFit/>
          </a:bodyPr>
          <a:lstStyle/>
          <a:p>
            <a:pPr marL="228600" indent="-228600">
              <a:buFontTx/>
              <a:buAutoNum type="arabicParenBoth"/>
            </a:pPr>
            <a:r>
              <a:rPr lang="en-GB" sz="800" dirty="0">
                <a:effectLst/>
                <a:hlinkClick r:id="rId4"/>
              </a:rPr>
              <a:t>https://www.width.ai/post/what-is-beam-search</a:t>
            </a:r>
            <a:endParaRPr lang="en-GB" sz="800" dirty="0">
              <a:effectLst/>
            </a:endParaRPr>
          </a:p>
          <a:p>
            <a:pPr marL="228600" indent="-228600">
              <a:buFontTx/>
              <a:buAutoNum type="arabicParenBoth"/>
            </a:pPr>
            <a:endParaRPr lang="en-GB" sz="800" dirty="0">
              <a:effectLst/>
            </a:endParaRPr>
          </a:p>
        </p:txBody>
      </p:sp>
    </p:spTree>
    <p:extLst>
      <p:ext uri="{BB962C8B-B14F-4D97-AF65-F5344CB8AC3E}">
        <p14:creationId xmlns:p14="http://schemas.microsoft.com/office/powerpoint/2010/main" val="8315818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Language Generation</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1" y="1536174"/>
            <a:ext cx="4832572" cy="3785652"/>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Depending on training corpus, sampling and seed text, language models can generate all kinds of different texts.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err="1">
                <a:solidFill>
                  <a:srgbClr val="000000"/>
                </a:solidFill>
                <a:latin typeface="Arial" panose="020B0604020202020204" pitchFamily="34" charset="0"/>
                <a:cs typeface="Arial" panose="020B0604020202020204" pitchFamily="34" charset="0"/>
              </a:rPr>
              <a:t>OpenAI</a:t>
            </a:r>
            <a:r>
              <a:rPr lang="en-GB" sz="2000" dirty="0">
                <a:solidFill>
                  <a:srgbClr val="000000"/>
                </a:solidFill>
                <a:latin typeface="Arial" panose="020B0604020202020204" pitchFamily="34" charset="0"/>
                <a:cs typeface="Arial" panose="020B0604020202020204" pitchFamily="34" charset="0"/>
              </a:rPr>
              <a:t> only  provide access to their GPT-3 model through an API. Claiming that they are concerned about ethical implications e.g. using it to generate fake news/propaganda.</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Of course, this also allows them to monetise access…</a:t>
            </a:r>
          </a:p>
        </p:txBody>
      </p:sp>
      <p:pic>
        <p:nvPicPr>
          <p:cNvPr id="1026" name="Picture 2" descr="A guide to language model sampling in AllenNLP | by Jackson Stokes | AI2  Blog">
            <a:extLst>
              <a:ext uri="{FF2B5EF4-FFF2-40B4-BE49-F238E27FC236}">
                <a16:creationId xmlns:a16="http://schemas.microsoft.com/office/drawing/2014/main" id="{0A78B4C1-F408-6EAA-CB65-02E50BFF3E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42" y="1876425"/>
            <a:ext cx="6097558" cy="310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3477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Representing Sequences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996A47CA-B8C3-4304-AB9E-541667B584CB}"/>
              </a:ext>
            </a:extLst>
          </p:cNvPr>
          <p:cNvSpPr txBox="1"/>
          <p:nvPr/>
        </p:nvSpPr>
        <p:spPr>
          <a:xfrm>
            <a:off x="1261870" y="1536174"/>
            <a:ext cx="5504689" cy="4708981"/>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Just as characters compose to form words, words compose to form sentences/sequences.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Just as words are different length, so are sentences, so we have a similar problem.</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How to encode a sentence in a fixed length vector (list of numbers) representation?</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But, the order of the words in a sentence determines its meaning, so we need to also consider the </a:t>
            </a:r>
            <a:r>
              <a:rPr lang="en-GB" sz="2000" i="1" dirty="0">
                <a:solidFill>
                  <a:srgbClr val="000000"/>
                </a:solidFill>
                <a:latin typeface="Arial" panose="020B0604020202020204" pitchFamily="34" charset="0"/>
                <a:cs typeface="Arial" panose="020B0604020202020204" pitchFamily="34" charset="0"/>
              </a:rPr>
              <a:t>position</a:t>
            </a:r>
            <a:r>
              <a:rPr lang="en-GB" sz="2000" dirty="0">
                <a:solidFill>
                  <a:srgbClr val="000000"/>
                </a:solidFill>
                <a:latin typeface="Arial" panose="020B0604020202020204" pitchFamily="34" charset="0"/>
                <a:cs typeface="Arial" panose="020B0604020202020204" pitchFamily="34" charset="0"/>
              </a:rPr>
              <a:t> of the words.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cs typeface="Arial" panose="020B0604020202020204" pitchFamily="34" charset="0"/>
              </a:rPr>
              <a:t>Feed forward ANN process each input feature in parallel, so position is lost.</a:t>
            </a:r>
          </a:p>
        </p:txBody>
      </p:sp>
      <p:sp>
        <p:nvSpPr>
          <p:cNvPr id="2" name="TextBox 1"/>
          <p:cNvSpPr txBox="1"/>
          <p:nvPr/>
        </p:nvSpPr>
        <p:spPr>
          <a:xfrm>
            <a:off x="7667060" y="2921168"/>
            <a:ext cx="3078087" cy="1015663"/>
          </a:xfrm>
          <a:prstGeom prst="rect">
            <a:avLst/>
          </a:prstGeom>
          <a:noFill/>
        </p:spPr>
        <p:txBody>
          <a:bodyPr wrap="none" rtlCol="0">
            <a:spAutoFit/>
          </a:bodyPr>
          <a:lstStyle/>
          <a:p>
            <a:r>
              <a:rPr lang="en-US" sz="2000" dirty="0">
                <a:latin typeface="Segoe Print" panose="02000600000000000000" pitchFamily="2" charset="0"/>
              </a:rPr>
              <a:t>The </a:t>
            </a:r>
            <a:r>
              <a:rPr lang="en-US" sz="2000" dirty="0">
                <a:solidFill>
                  <a:srgbClr val="0070C0"/>
                </a:solidFill>
                <a:latin typeface="Segoe Print" panose="02000600000000000000" pitchFamily="2" charset="0"/>
              </a:rPr>
              <a:t>cat</a:t>
            </a:r>
            <a:r>
              <a:rPr lang="en-US" sz="2000" dirty="0">
                <a:latin typeface="Segoe Print" panose="02000600000000000000" pitchFamily="2" charset="0"/>
              </a:rPr>
              <a:t> killed the </a:t>
            </a:r>
            <a:r>
              <a:rPr lang="en-US" sz="2000" dirty="0">
                <a:solidFill>
                  <a:srgbClr val="00B050"/>
                </a:solidFill>
                <a:latin typeface="Segoe Print" panose="02000600000000000000" pitchFamily="2" charset="0"/>
              </a:rPr>
              <a:t>dog</a:t>
            </a:r>
            <a:r>
              <a:rPr lang="en-US" sz="2000" dirty="0">
                <a:latin typeface="Segoe Print" panose="02000600000000000000" pitchFamily="2" charset="0"/>
              </a:rPr>
              <a:t>.</a:t>
            </a:r>
          </a:p>
          <a:p>
            <a:endParaRPr lang="en-US" sz="2000" dirty="0">
              <a:latin typeface="Segoe Print" panose="02000600000000000000" pitchFamily="2" charset="0"/>
            </a:endParaRPr>
          </a:p>
          <a:p>
            <a:r>
              <a:rPr lang="en-US" sz="2000" dirty="0">
                <a:latin typeface="Segoe Print" panose="02000600000000000000" pitchFamily="2" charset="0"/>
              </a:rPr>
              <a:t>The </a:t>
            </a:r>
            <a:r>
              <a:rPr lang="en-US" sz="2000" dirty="0">
                <a:solidFill>
                  <a:srgbClr val="00B050"/>
                </a:solidFill>
                <a:latin typeface="Segoe Print" panose="02000600000000000000" pitchFamily="2" charset="0"/>
              </a:rPr>
              <a:t>dog</a:t>
            </a:r>
            <a:r>
              <a:rPr lang="en-US" sz="2000" dirty="0">
                <a:latin typeface="Segoe Print" panose="02000600000000000000" pitchFamily="2" charset="0"/>
              </a:rPr>
              <a:t> killed the </a:t>
            </a:r>
            <a:r>
              <a:rPr lang="en-US" sz="2000" dirty="0">
                <a:solidFill>
                  <a:srgbClr val="0070C0"/>
                </a:solidFill>
                <a:latin typeface="Segoe Print" panose="02000600000000000000" pitchFamily="2" charset="0"/>
              </a:rPr>
              <a:t>cat</a:t>
            </a:r>
            <a:r>
              <a:rPr lang="en-US" dirty="0">
                <a:latin typeface="Segoe Print" panose="02000600000000000000" pitchFamily="2" charset="0"/>
              </a:rPr>
              <a:t>.</a:t>
            </a:r>
          </a:p>
        </p:txBody>
      </p:sp>
      <p:pic>
        <p:nvPicPr>
          <p:cNvPr id="12" name="Picture 11">
            <a:extLst>
              <a:ext uri="{FF2B5EF4-FFF2-40B4-BE49-F238E27FC236}">
                <a16:creationId xmlns:a16="http://schemas.microsoft.com/office/drawing/2014/main" id="{85BA3702-645F-488E-B708-E8B4F44D98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2079" y="1916356"/>
            <a:ext cx="3448050" cy="400050"/>
          </a:xfrm>
          <a:prstGeom prst="rect">
            <a:avLst/>
          </a:prstGeom>
        </p:spPr>
      </p:pic>
      <p:pic>
        <p:nvPicPr>
          <p:cNvPr id="14" name="Picture 13">
            <a:extLst>
              <a:ext uri="{FF2B5EF4-FFF2-40B4-BE49-F238E27FC236}">
                <a16:creationId xmlns:a16="http://schemas.microsoft.com/office/drawing/2014/main" id="{D651DF0D-EEDB-4554-B252-28EE957ED2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7482079" y="4541594"/>
            <a:ext cx="3448050" cy="400050"/>
          </a:xfrm>
          <a:prstGeom prst="rect">
            <a:avLst/>
          </a:prstGeom>
        </p:spPr>
      </p:pic>
      <p:sp>
        <p:nvSpPr>
          <p:cNvPr id="15" name="Right Arrow 3">
            <a:extLst>
              <a:ext uri="{FF2B5EF4-FFF2-40B4-BE49-F238E27FC236}">
                <a16:creationId xmlns:a16="http://schemas.microsoft.com/office/drawing/2014/main" id="{28DB4CBE-AB35-4A80-A8C1-4BC3F2B882B5}"/>
              </a:ext>
            </a:extLst>
          </p:cNvPr>
          <p:cNvSpPr/>
          <p:nvPr/>
        </p:nvSpPr>
        <p:spPr>
          <a:xfrm rot="5400000">
            <a:off x="8957196" y="4093050"/>
            <a:ext cx="497812" cy="2923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Right Arrow 3">
            <a:extLst>
              <a:ext uri="{FF2B5EF4-FFF2-40B4-BE49-F238E27FC236}">
                <a16:creationId xmlns:a16="http://schemas.microsoft.com/office/drawing/2014/main" id="{FA50185E-817F-445C-8EF4-4F82D0630F13}"/>
              </a:ext>
            </a:extLst>
          </p:cNvPr>
          <p:cNvSpPr/>
          <p:nvPr/>
        </p:nvSpPr>
        <p:spPr>
          <a:xfrm rot="16200000">
            <a:off x="8957196" y="2482643"/>
            <a:ext cx="497812" cy="2923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4645617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4000" dirty="0">
                <a:solidFill>
                  <a:srgbClr val="000000"/>
                </a:solidFill>
                <a:latin typeface="Arial" panose="020B0604020202020204" pitchFamily="34" charset="0"/>
                <a:cs typeface="Arial" panose="020B0604020202020204" pitchFamily="34" charset="0"/>
              </a:rPr>
              <a:t>Language Generation</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69" y="1536174"/>
            <a:ext cx="6714812" cy="2554545"/>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mj-lt"/>
                <a:ea typeface="+mn-ea"/>
                <a:cs typeface="Arial" panose="020B0604020202020204" pitchFamily="34" charset="0"/>
              </a:rPr>
              <a:t>Some examples from Andrej Karpathy…</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mj-lt"/>
              <a:cs typeface="Arial" panose="020B0604020202020204" pitchFamily="34" charset="0"/>
            </a:endParaRPr>
          </a:p>
          <a:p>
            <a:r>
              <a:rPr lang="en-GB" sz="2000" b="1" dirty="0">
                <a:latin typeface="+mj-lt"/>
              </a:rPr>
              <a:t>King Lear:</a:t>
            </a:r>
          </a:p>
          <a:p>
            <a:r>
              <a:rPr lang="en-GB" sz="2000" i="1" dirty="0">
                <a:latin typeface="+mj-lt"/>
              </a:rPr>
              <a:t>O, if you were a feeble sight, the courtesy of your law,</a:t>
            </a:r>
          </a:p>
          <a:p>
            <a:r>
              <a:rPr lang="en-GB" sz="2000" i="1" dirty="0">
                <a:latin typeface="+mj-lt"/>
              </a:rPr>
              <a:t>Your sight and several breath, will wear the gods</a:t>
            </a:r>
          </a:p>
          <a:p>
            <a:r>
              <a:rPr lang="en-GB" sz="2000" i="1" dirty="0">
                <a:latin typeface="+mj-lt"/>
              </a:rPr>
              <a:t>With his heads, and my hands are wonder'd at the deeds,</a:t>
            </a:r>
          </a:p>
          <a:p>
            <a:r>
              <a:rPr lang="en-GB" sz="2000" i="1" dirty="0">
                <a:latin typeface="+mj-lt"/>
              </a:rPr>
              <a:t>So drop upon your lordship's head, and your opinion</a:t>
            </a:r>
          </a:p>
          <a:p>
            <a:r>
              <a:rPr lang="en-GB" sz="2000" i="1" dirty="0">
                <a:latin typeface="+mj-lt"/>
              </a:rPr>
              <a:t>Shall be against your honour.</a:t>
            </a:r>
          </a:p>
        </p:txBody>
      </p:sp>
      <p:sp>
        <p:nvSpPr>
          <p:cNvPr id="7" name="TextBox 6">
            <a:extLst>
              <a:ext uri="{FF2B5EF4-FFF2-40B4-BE49-F238E27FC236}">
                <a16:creationId xmlns:a16="http://schemas.microsoft.com/office/drawing/2014/main" id="{8EDFF469-A91C-46CE-8ED8-3D22E720323A}"/>
              </a:ext>
            </a:extLst>
          </p:cNvPr>
          <p:cNvSpPr txBox="1"/>
          <p:nvPr/>
        </p:nvSpPr>
        <p:spPr>
          <a:xfrm>
            <a:off x="1261869" y="4224156"/>
            <a:ext cx="8212871" cy="1908215"/>
          </a:xfrm>
          <a:prstGeom prst="rect">
            <a:avLst/>
          </a:prstGeom>
          <a:noFill/>
        </p:spPr>
        <p:txBody>
          <a:bodyPr wrap="square" rtlCol="0">
            <a:spAutoFit/>
          </a:bodyPr>
          <a:lstStyle/>
          <a:p>
            <a:pPr lvl="0" defTabSz="457200">
              <a:defRPr/>
            </a:pPr>
            <a:r>
              <a:rPr lang="en-GB" sz="2000" b="1" dirty="0">
                <a:latin typeface="+mj-lt"/>
              </a:rPr>
              <a:t>Baby Names:</a:t>
            </a:r>
          </a:p>
          <a:p>
            <a:pPr lvl="0" defTabSz="457200">
              <a:defRPr/>
            </a:pPr>
            <a:r>
              <a:rPr lang="en-GB" sz="2000" i="1" dirty="0">
                <a:latin typeface="+mj-lt"/>
              </a:rPr>
              <a:t>Lessie, Rasemy, Guen, Gavi, Milea, Anneda, Margoris, Janin, Rodelin, Zeanna, Elyne, Janah, Ferzina, Susta, Pey, Castina</a:t>
            </a:r>
          </a:p>
          <a:p>
            <a:pPr lvl="0" defTabSz="457200">
              <a:defRPr/>
            </a:pPr>
            <a:endParaRPr lang="en-GB" sz="2000" i="1" dirty="0">
              <a:latin typeface="+mj-lt"/>
            </a:endParaRPr>
          </a:p>
          <a:p>
            <a:pPr lvl="0" defTabSz="457200">
              <a:defRPr/>
            </a:pPr>
            <a:r>
              <a:rPr lang="en-GB" sz="2000" dirty="0">
                <a:latin typeface="+mj-lt"/>
              </a:rPr>
              <a:t>Doesn’t always work of course…</a:t>
            </a:r>
          </a:p>
          <a:p>
            <a:pPr lvl="0" defTabSz="457200">
              <a:defRPr/>
            </a:pPr>
            <a:r>
              <a:rPr lang="en-GB" i="1" dirty="0"/>
              <a:t>“Baby”, “Killie”, “Char”, “R”, “More”, “Mars”, “Hi”, “Saddie”, “With” and “Ahbort”</a:t>
            </a:r>
            <a:endParaRPr lang="en-GB" sz="2000" i="1" dirty="0">
              <a:latin typeface="+mj-lt"/>
            </a:endParaRPr>
          </a:p>
        </p:txBody>
      </p:sp>
      <p:sp>
        <p:nvSpPr>
          <p:cNvPr id="11" name="TextBox 10">
            <a:extLst>
              <a:ext uri="{FF2B5EF4-FFF2-40B4-BE49-F238E27FC236}">
                <a16:creationId xmlns:a16="http://schemas.microsoft.com/office/drawing/2014/main" id="{53F5991D-6EBE-40B2-A7BF-0049E2285854}"/>
              </a:ext>
            </a:extLst>
          </p:cNvPr>
          <p:cNvSpPr txBox="1"/>
          <p:nvPr/>
        </p:nvSpPr>
        <p:spPr>
          <a:xfrm>
            <a:off x="566732" y="6266192"/>
            <a:ext cx="7263925" cy="215444"/>
          </a:xfrm>
          <a:prstGeom prst="rect">
            <a:avLst/>
          </a:prstGeom>
          <a:noFill/>
        </p:spPr>
        <p:txBody>
          <a:bodyPr wrap="square" rtlCol="0">
            <a:spAutoFit/>
          </a:bodyPr>
          <a:lstStyle/>
          <a:p>
            <a:pPr marL="228600" indent="-228600">
              <a:buAutoNum type="arabicParenBoth"/>
            </a:pPr>
            <a:r>
              <a:rPr lang="en-GB" sz="800" dirty="0">
                <a:hlinkClick r:id="rId3"/>
              </a:rPr>
              <a:t>http://karpathy.github.io/2015/05/21/rnn-effectiveness/</a:t>
            </a:r>
            <a:endParaRPr lang="en-GB" sz="800" dirty="0"/>
          </a:p>
        </p:txBody>
      </p:sp>
    </p:spTree>
    <p:extLst>
      <p:ext uri="{BB962C8B-B14F-4D97-AF65-F5344CB8AC3E}">
        <p14:creationId xmlns:p14="http://schemas.microsoft.com/office/powerpoint/2010/main" val="15032923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508" y="0"/>
            <a:ext cx="5901259" cy="6266576"/>
          </a:xfrm>
          <a:prstGeom prst="rect">
            <a:avLst/>
          </a:prstGeom>
        </p:spPr>
      </p:pic>
      <p:sp>
        <p:nvSpPr>
          <p:cNvPr id="8" name="TextBox 7">
            <a:extLst>
              <a:ext uri="{FF2B5EF4-FFF2-40B4-BE49-F238E27FC236}">
                <a16:creationId xmlns:a16="http://schemas.microsoft.com/office/drawing/2014/main" id="{53F5991D-6EBE-40B2-A7BF-0049E2285854}"/>
              </a:ext>
            </a:extLst>
          </p:cNvPr>
          <p:cNvSpPr txBox="1"/>
          <p:nvPr/>
        </p:nvSpPr>
        <p:spPr>
          <a:xfrm>
            <a:off x="566732" y="6266192"/>
            <a:ext cx="7263925" cy="338554"/>
          </a:xfrm>
          <a:prstGeom prst="rect">
            <a:avLst/>
          </a:prstGeom>
          <a:noFill/>
        </p:spPr>
        <p:txBody>
          <a:bodyPr wrap="square" rtlCol="0">
            <a:spAutoFit/>
          </a:bodyPr>
          <a:lstStyle/>
          <a:p>
            <a:pPr marL="228600" indent="-228600">
              <a:buAutoNum type="arabicParenBoth"/>
            </a:pPr>
            <a:r>
              <a:rPr lang="en-GB" sz="800" dirty="0">
                <a:hlinkClick r:id="rId4"/>
              </a:rPr>
              <a:t>https://openreview.net/forum?id=SyxQ_TEFwS</a:t>
            </a:r>
            <a:endParaRPr lang="en-GB" sz="800" dirty="0"/>
          </a:p>
          <a:p>
            <a:pPr marL="228600" indent="-228600">
              <a:buAutoNum type="arabicParenBoth"/>
            </a:pPr>
            <a:endParaRPr lang="en-GB" sz="800" dirty="0"/>
          </a:p>
        </p:txBody>
      </p:sp>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56651"/>
          <a:stretch/>
        </p:blipFill>
        <p:spPr>
          <a:xfrm>
            <a:off x="7046259" y="178965"/>
            <a:ext cx="4666998" cy="6087035"/>
          </a:xfrm>
          <a:prstGeom prst="rect">
            <a:avLst/>
          </a:prstGeom>
        </p:spPr>
      </p:pic>
    </p:spTree>
    <p:extLst>
      <p:ext uri="{BB962C8B-B14F-4D97-AF65-F5344CB8AC3E}">
        <p14:creationId xmlns:p14="http://schemas.microsoft.com/office/powerpoint/2010/main" val="40789221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3F5991D-6EBE-40B2-A7BF-0049E2285854}"/>
              </a:ext>
            </a:extLst>
          </p:cNvPr>
          <p:cNvSpPr txBox="1"/>
          <p:nvPr/>
        </p:nvSpPr>
        <p:spPr>
          <a:xfrm>
            <a:off x="566732" y="6266192"/>
            <a:ext cx="7263925" cy="215444"/>
          </a:xfrm>
          <a:prstGeom prst="rect">
            <a:avLst/>
          </a:prstGeom>
          <a:noFill/>
        </p:spPr>
        <p:txBody>
          <a:bodyPr wrap="square" rtlCol="0">
            <a:spAutoFit/>
          </a:bodyPr>
          <a:lstStyle/>
          <a:p>
            <a:pPr marL="228600" indent="-228600">
              <a:buAutoNum type="arabicParenBoth"/>
            </a:pPr>
            <a:r>
              <a:rPr lang="en-GB" sz="800" dirty="0">
                <a:hlinkClick r:id="rId3"/>
              </a:rPr>
              <a:t>http://www.aidungeon.io/</a:t>
            </a:r>
            <a:endParaRPr lang="en-GB" sz="800" dirty="0"/>
          </a:p>
        </p:txBody>
      </p:sp>
      <p:pic>
        <p:nvPicPr>
          <p:cNvPr id="4" name="Picture 3">
            <a:extLst>
              <a:ext uri="{FF2B5EF4-FFF2-40B4-BE49-F238E27FC236}">
                <a16:creationId xmlns:a16="http://schemas.microsoft.com/office/drawing/2014/main" id="{D54D21F8-3FEC-49BA-B26F-B5EDEA3000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508" y="1172639"/>
            <a:ext cx="11149026" cy="4244708"/>
          </a:xfrm>
          <a:prstGeom prst="rect">
            <a:avLst/>
          </a:prstGeom>
        </p:spPr>
      </p:pic>
    </p:spTree>
    <p:extLst>
      <p:ext uri="{BB962C8B-B14F-4D97-AF65-F5344CB8AC3E}">
        <p14:creationId xmlns:p14="http://schemas.microsoft.com/office/powerpoint/2010/main" val="15297055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3F5991D-6EBE-40B2-A7BF-0049E2285854}"/>
              </a:ext>
            </a:extLst>
          </p:cNvPr>
          <p:cNvSpPr txBox="1"/>
          <p:nvPr/>
        </p:nvSpPr>
        <p:spPr>
          <a:xfrm>
            <a:off x="566732" y="6266192"/>
            <a:ext cx="7263925" cy="215444"/>
          </a:xfrm>
          <a:prstGeom prst="rect">
            <a:avLst/>
          </a:prstGeom>
          <a:noFill/>
        </p:spPr>
        <p:txBody>
          <a:bodyPr wrap="square" rtlCol="0">
            <a:spAutoFit/>
          </a:bodyPr>
          <a:lstStyle/>
          <a:p>
            <a:pPr marL="228600" indent="-228600">
              <a:buAutoNum type="arabicParenBoth"/>
            </a:pPr>
            <a:r>
              <a:rPr lang="en-GB" sz="800" dirty="0">
                <a:hlinkClick r:id="rId3"/>
              </a:rPr>
              <a:t>https://www.aiagainsthumanity.app/</a:t>
            </a:r>
            <a:endParaRPr lang="en-GB" sz="8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183" y="1411941"/>
            <a:ext cx="11362414" cy="4034118"/>
          </a:xfrm>
          <a:prstGeom prst="rect">
            <a:avLst/>
          </a:prstGeom>
        </p:spPr>
      </p:pic>
    </p:spTree>
    <p:extLst>
      <p:ext uri="{BB962C8B-B14F-4D97-AF65-F5344CB8AC3E}">
        <p14:creationId xmlns:p14="http://schemas.microsoft.com/office/powerpoint/2010/main" val="6960768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3F5991D-6EBE-40B2-A7BF-0049E2285854}"/>
              </a:ext>
            </a:extLst>
          </p:cNvPr>
          <p:cNvSpPr txBox="1"/>
          <p:nvPr/>
        </p:nvSpPr>
        <p:spPr>
          <a:xfrm>
            <a:off x="566732" y="6266192"/>
            <a:ext cx="7263925" cy="215444"/>
          </a:xfrm>
          <a:prstGeom prst="rect">
            <a:avLst/>
          </a:prstGeom>
          <a:noFill/>
        </p:spPr>
        <p:txBody>
          <a:bodyPr wrap="square" rtlCol="0">
            <a:spAutoFit/>
          </a:bodyPr>
          <a:lstStyle/>
          <a:p>
            <a:pPr marL="228600" indent="-228600">
              <a:buAutoNum type="arabicParenBoth"/>
            </a:pPr>
            <a:r>
              <a:rPr lang="en-GB" sz="800" dirty="0">
                <a:hlinkClick r:id="rId3"/>
              </a:rPr>
              <a:t>http://www.thisworddoesnotexist.com/</a:t>
            </a:r>
            <a:r>
              <a:rPr lang="en-GB" sz="800" dirty="0">
                <a:hlinkClick r:id="rId4"/>
              </a:rPr>
              <a:t>/</a:t>
            </a:r>
            <a:endParaRPr lang="en-GB" sz="800" dirty="0"/>
          </a:p>
        </p:txBody>
      </p:sp>
      <p:pic>
        <p:nvPicPr>
          <p:cNvPr id="3" name="Picture 2" descr="A screenshot of a cell phone&#10;&#10;Description automatically generated">
            <a:extLst>
              <a:ext uri="{FF2B5EF4-FFF2-40B4-BE49-F238E27FC236}">
                <a16:creationId xmlns:a16="http://schemas.microsoft.com/office/drawing/2014/main" id="{1710DF2F-A9D0-4FBB-B942-9977A38344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7016" y="1565748"/>
            <a:ext cx="8397968" cy="3726503"/>
          </a:xfrm>
          <a:prstGeom prst="rect">
            <a:avLst/>
          </a:prstGeom>
        </p:spPr>
      </p:pic>
    </p:spTree>
    <p:extLst>
      <p:ext uri="{BB962C8B-B14F-4D97-AF65-F5344CB8AC3E}">
        <p14:creationId xmlns:p14="http://schemas.microsoft.com/office/powerpoint/2010/main" val="13634121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guide to language model sampling in AllenNLP | by Jackson Stokes | AI2  Blog">
            <a:extLst>
              <a:ext uri="{FF2B5EF4-FFF2-40B4-BE49-F238E27FC236}">
                <a16:creationId xmlns:a16="http://schemas.microsoft.com/office/drawing/2014/main" id="{0A78B4C1-F408-6EAA-CB65-02E50BFF3E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42" y="1876425"/>
            <a:ext cx="6097558" cy="310515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Perplexity</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054953" cy="4708981"/>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How to evaluate a language model? Accuracy doesn’t make much sense.</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marL="342900" lvl="0"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The vocabulary is a discrete set of words, but that means potentially thousands of classes.</a:t>
            </a:r>
          </a:p>
          <a:p>
            <a:pPr marL="342900" lvl="0" indent="-342900" defTabSz="457200">
              <a:buFont typeface="Arial" panose="020B0604020202020204" pitchFamily="34" charset="0"/>
              <a:buChar char="•"/>
              <a:defRPr/>
            </a:pPr>
            <a:endParaRPr lang="en-GB" sz="2000" dirty="0">
              <a:solidFill>
                <a:srgbClr val="000000"/>
              </a:solidFill>
              <a:latin typeface="Arial" panose="020B0604020202020204" pitchFamily="34" charset="0"/>
              <a:cs typeface="Arial" panose="020B0604020202020204" pitchFamily="34" charset="0"/>
            </a:endParaRPr>
          </a:p>
          <a:p>
            <a:pPr marL="342900" lvl="0"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Also, two valid, grammatically correct, sequences would result in different  accuracy.</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Can measure semantic similarity between generated text and some reference sentence. Or use metrics such as BLEU and METEOR, </a:t>
            </a:r>
            <a:r>
              <a:rPr lang="en-GB" sz="2000" i="1" dirty="0">
                <a:solidFill>
                  <a:srgbClr val="000000"/>
                </a:solidFill>
                <a:latin typeface="Arial" panose="020B0604020202020204" pitchFamily="34" charset="0"/>
                <a:cs typeface="Arial" panose="020B0604020202020204" pitchFamily="34" charset="0"/>
              </a:rPr>
              <a:t>if</a:t>
            </a:r>
            <a:r>
              <a:rPr lang="en-GB" sz="2000" dirty="0">
                <a:solidFill>
                  <a:srgbClr val="000000"/>
                </a:solidFill>
                <a:latin typeface="Arial" panose="020B0604020202020204" pitchFamily="34" charset="0"/>
                <a:cs typeface="Arial" panose="020B0604020202020204" pitchFamily="34" charset="0"/>
              </a:rPr>
              <a:t> exact match is required.</a:t>
            </a:r>
          </a:p>
        </p:txBody>
      </p:sp>
    </p:spTree>
    <p:extLst>
      <p:ext uri="{BB962C8B-B14F-4D97-AF65-F5344CB8AC3E}">
        <p14:creationId xmlns:p14="http://schemas.microsoft.com/office/powerpoint/2010/main" val="29915065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Perplexity</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409517" cy="4741298"/>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Perplexity can be considered a measure of a language models uncertainty when</a:t>
                </a:r>
              </a:p>
              <a:p>
                <a:pPr lvl="0" defTabSz="457200">
                  <a:defRPr/>
                </a:pPr>
                <a:r>
                  <a:rPr lang="en-GB" sz="2000" dirty="0">
                    <a:solidFill>
                      <a:srgbClr val="000000"/>
                    </a:solidFill>
                    <a:latin typeface="Arial" panose="020B0604020202020204" pitchFamily="34" charset="0"/>
                    <a:cs typeface="Arial" panose="020B0604020202020204" pitchFamily="34" charset="0"/>
                  </a:rPr>
                  <a:t>predicting the next word </a:t>
                </a:r>
                <a14:m>
                  <m:oMath xmlns:m="http://schemas.openxmlformats.org/officeDocument/2006/math">
                    <m:sSub>
                      <m:sSubPr>
                        <m:ctrlPr>
                          <a:rPr lang="en-GB" sz="2000" i="1" dirty="0">
                            <a:solidFill>
                              <a:srgbClr val="00B050"/>
                            </a:solidFill>
                            <a:latin typeface="Cambria Math" panose="02040503050406030204" pitchFamily="18" charset="0"/>
                            <a:ea typeface="Cambria Math" panose="02040503050406030204" pitchFamily="18" charset="0"/>
                            <a:cs typeface="Arial" panose="020B0604020202020204" pitchFamily="34" charset="0"/>
                          </a:rPr>
                        </m:ctrlPr>
                      </m:sSubPr>
                      <m:e>
                        <m:r>
                          <m:rPr>
                            <m:nor/>
                          </m:rPr>
                          <a:rPr lang="en-GB" sz="2000" dirty="0">
                            <a:solidFill>
                              <a:srgbClr val="00B050"/>
                            </a:solidFill>
                            <a:latin typeface="Segoe Print" panose="02000600000000000000" pitchFamily="2" charset="0"/>
                            <a:ea typeface="Cambria Math" panose="02040503050406030204" pitchFamily="18" charset="0"/>
                            <a:cs typeface="Arial" panose="020B0604020202020204" pitchFamily="34" charset="0"/>
                          </a:rPr>
                          <m:t>w</m:t>
                        </m:r>
                      </m:e>
                      <m:sub>
                        <m:r>
                          <m:rPr>
                            <m:nor/>
                          </m:rPr>
                          <a:rPr lang="en-GB" sz="2000" dirty="0">
                            <a:solidFill>
                              <a:srgbClr val="00B050"/>
                            </a:solidFill>
                            <a:latin typeface="Segoe Print" panose="02000600000000000000" pitchFamily="2" charset="0"/>
                            <a:ea typeface="Cambria Math" panose="02040503050406030204" pitchFamily="18" charset="0"/>
                            <a:cs typeface="Arial" panose="020B0604020202020204" pitchFamily="34" charset="0"/>
                          </a:rPr>
                          <m:t>n</m:t>
                        </m:r>
                        <m:r>
                          <m:rPr>
                            <m:nor/>
                          </m:rPr>
                          <a:rPr lang="en-GB" sz="2000" b="0" i="0" dirty="0" smtClean="0">
                            <a:solidFill>
                              <a:srgbClr val="00B050"/>
                            </a:solidFill>
                            <a:latin typeface="Segoe Print" panose="02000600000000000000" pitchFamily="2" charset="0"/>
                            <a:ea typeface="Cambria Math" panose="02040503050406030204" pitchFamily="18" charset="0"/>
                            <a:cs typeface="Arial" panose="020B0604020202020204" pitchFamily="34" charset="0"/>
                          </a:rPr>
                          <m:t>+</m:t>
                        </m:r>
                        <m:r>
                          <m:rPr>
                            <m:nor/>
                          </m:rPr>
                          <a:rPr lang="en-GB" sz="2000" dirty="0">
                            <a:solidFill>
                              <a:srgbClr val="00B050"/>
                            </a:solidFill>
                            <a:latin typeface="Segoe Print" panose="02000600000000000000" pitchFamily="2" charset="0"/>
                            <a:ea typeface="Cambria Math" panose="02040503050406030204" pitchFamily="18" charset="0"/>
                            <a:cs typeface="Arial" panose="020B0604020202020204" pitchFamily="34" charset="0"/>
                          </a:rPr>
                          <m:t>1</m:t>
                        </m:r>
                      </m:sub>
                    </m:sSub>
                  </m:oMath>
                </a14:m>
                <a:r>
                  <a:rPr lang="en-GB" sz="2000" dirty="0">
                    <a:solidFill>
                      <a:srgbClr val="000000"/>
                    </a:solidFill>
                    <a:latin typeface="Arial" panose="020B0604020202020204" pitchFamily="34" charset="0"/>
                    <a:cs typeface="Arial" panose="020B0604020202020204" pitchFamily="34" charset="0"/>
                  </a:rPr>
                  <a:t>, given the previous words in the sequence </a:t>
                </a:r>
                <a14:m>
                  <m:oMath xmlns:m="http://schemas.openxmlformats.org/officeDocument/2006/math">
                    <m:r>
                      <m:rPr>
                        <m:nor/>
                      </m:rPr>
                      <a:rPr lang="en-GB" sz="2000" b="0" i="0" dirty="0" smtClean="0">
                        <a:solidFill>
                          <a:srgbClr val="000000"/>
                        </a:solidFill>
                        <a:latin typeface="Segoe Print" panose="02000600000000000000" pitchFamily="2" charset="0"/>
                        <a:ea typeface="Cambria Math" panose="02040503050406030204" pitchFamily="18" charset="0"/>
                        <a:cs typeface="Arial" panose="020B0604020202020204" pitchFamily="34" charset="0"/>
                      </a:rPr>
                      <m:t>(</m:t>
                    </m:r>
                    <m:sSub>
                      <m:sSubPr>
                        <m:ctrlPr>
                          <a:rPr lang="en-GB" sz="2000" b="0" i="1" dirty="0" smtClean="0">
                            <a:solidFill>
                              <a:srgbClr val="00B050"/>
                            </a:solidFill>
                            <a:latin typeface="Cambria Math" panose="02040503050406030204" pitchFamily="18" charset="0"/>
                            <a:ea typeface="Cambria Math" panose="02040503050406030204" pitchFamily="18" charset="0"/>
                            <a:cs typeface="Arial" panose="020B0604020202020204" pitchFamily="34" charset="0"/>
                          </a:rPr>
                        </m:ctrlPr>
                      </m:sSubPr>
                      <m:e>
                        <m:r>
                          <m:rPr>
                            <m:nor/>
                          </m:rPr>
                          <a:rPr lang="en-GB" sz="2000" b="0" i="0" dirty="0" smtClean="0">
                            <a:solidFill>
                              <a:srgbClr val="00B050"/>
                            </a:solidFill>
                            <a:latin typeface="Segoe Print" panose="02000600000000000000" pitchFamily="2" charset="0"/>
                            <a:ea typeface="Cambria Math" panose="02040503050406030204" pitchFamily="18" charset="0"/>
                            <a:cs typeface="Arial" panose="020B0604020202020204" pitchFamily="34" charset="0"/>
                          </a:rPr>
                          <m:t>w</m:t>
                        </m:r>
                      </m:e>
                      <m:sub>
                        <m:r>
                          <m:rPr>
                            <m:nor/>
                          </m:rPr>
                          <a:rPr lang="en-GB" sz="2000" b="0" i="0" dirty="0" smtClean="0">
                            <a:solidFill>
                              <a:srgbClr val="00B050"/>
                            </a:solidFill>
                            <a:latin typeface="Segoe Print" panose="02000600000000000000" pitchFamily="2" charset="0"/>
                            <a:ea typeface="Cambria Math" panose="02040503050406030204" pitchFamily="18" charset="0"/>
                            <a:cs typeface="Arial" panose="020B0604020202020204" pitchFamily="34" charset="0"/>
                          </a:rPr>
                          <m:t>1</m:t>
                        </m:r>
                      </m:sub>
                    </m:sSub>
                    <m:r>
                      <m:rPr>
                        <m:nor/>
                      </m:rPr>
                      <a:rPr lang="en-GB" sz="2000" b="0" i="0" dirty="0" smtClean="0">
                        <a:solidFill>
                          <a:srgbClr val="000000"/>
                        </a:solidFill>
                        <a:latin typeface="Segoe Print" panose="02000600000000000000" pitchFamily="2" charset="0"/>
                        <a:ea typeface="Cambria Math" panose="02040503050406030204" pitchFamily="18" charset="0"/>
                        <a:cs typeface="Arial" panose="020B0604020202020204" pitchFamily="34" charset="0"/>
                      </a:rPr>
                      <m:t>,…, </m:t>
                    </m:r>
                    <m:sSub>
                      <m:sSubPr>
                        <m:ctrlPr>
                          <a:rPr lang="en-GB" sz="2000" b="0" i="1" dirty="0" smtClean="0">
                            <a:solidFill>
                              <a:srgbClr val="00B050"/>
                            </a:solidFill>
                            <a:latin typeface="Cambria Math" panose="02040503050406030204" pitchFamily="18" charset="0"/>
                            <a:ea typeface="Cambria Math" panose="02040503050406030204" pitchFamily="18" charset="0"/>
                            <a:cs typeface="Arial" panose="020B0604020202020204" pitchFamily="34" charset="0"/>
                          </a:rPr>
                        </m:ctrlPr>
                      </m:sSubPr>
                      <m:e>
                        <m:r>
                          <m:rPr>
                            <m:nor/>
                          </m:rPr>
                          <a:rPr lang="en-GB" sz="2000" b="0" i="0" dirty="0" smtClean="0">
                            <a:solidFill>
                              <a:srgbClr val="00B050"/>
                            </a:solidFill>
                            <a:latin typeface="Segoe Print" panose="02000600000000000000" pitchFamily="2" charset="0"/>
                            <a:ea typeface="Cambria Math" panose="02040503050406030204" pitchFamily="18" charset="0"/>
                            <a:cs typeface="Arial" panose="020B0604020202020204" pitchFamily="34" charset="0"/>
                          </a:rPr>
                          <m:t>w</m:t>
                        </m:r>
                      </m:e>
                      <m:sub>
                        <m:r>
                          <m:rPr>
                            <m:nor/>
                          </m:rPr>
                          <a:rPr lang="en-GB" sz="2000" i="0" dirty="0">
                            <a:solidFill>
                              <a:srgbClr val="00B050"/>
                            </a:solidFill>
                            <a:latin typeface="Segoe Print" panose="02000600000000000000" pitchFamily="2" charset="0"/>
                            <a:ea typeface="Cambria Math" panose="02040503050406030204" pitchFamily="18" charset="0"/>
                            <a:cs typeface="Arial" panose="020B0604020202020204" pitchFamily="34" charset="0"/>
                          </a:rPr>
                          <m:t>n</m:t>
                        </m:r>
                      </m:sub>
                    </m:sSub>
                    <m:r>
                      <m:rPr>
                        <m:nor/>
                      </m:rPr>
                      <a:rPr lang="en-GB" sz="2000" b="0" i="0" dirty="0" smtClean="0">
                        <a:solidFill>
                          <a:srgbClr val="000000"/>
                        </a:solidFill>
                        <a:latin typeface="Segoe Print" panose="02000600000000000000" pitchFamily="2" charset="0"/>
                        <a:ea typeface="Cambria Math" panose="02040503050406030204" pitchFamily="18" charset="0"/>
                        <a:cs typeface="Arial" panose="020B0604020202020204" pitchFamily="34" charset="0"/>
                      </a:rPr>
                      <m:t>)</m:t>
                    </m:r>
                  </m:oMath>
                </a14:m>
                <a:r>
                  <a:rPr lang="en-GB" sz="2000" dirty="0">
                    <a:solidFill>
                      <a:srgbClr val="000000"/>
                    </a:solidFill>
                    <a:latin typeface="Arial" panose="020B0604020202020204" pitchFamily="34" charset="0"/>
                    <a:cs typeface="Arial" panose="020B0604020202020204" pitchFamily="34" charset="0"/>
                  </a:rPr>
                  <a:t>.</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Perplexity is closely linked to the models entropy – the similarity between the distribution the model has learned from the training text </a:t>
                </a:r>
                <a:r>
                  <a:rPr lang="en-GB" sz="2000" dirty="0">
                    <a:solidFill>
                      <a:srgbClr val="0070C0"/>
                    </a:solidFill>
                    <a:latin typeface="Segoe Print" panose="02000600000000000000" pitchFamily="2" charset="0"/>
                    <a:cs typeface="Arial" panose="020B0604020202020204" pitchFamily="34" charset="0"/>
                  </a:rPr>
                  <a:t>Q</a:t>
                </a:r>
                <a:r>
                  <a:rPr lang="en-GB" sz="2000" dirty="0">
                    <a:solidFill>
                      <a:srgbClr val="000000"/>
                    </a:solidFill>
                    <a:latin typeface="Arial" panose="020B0604020202020204" pitchFamily="34" charset="0"/>
                    <a:cs typeface="Arial" panose="020B0604020202020204" pitchFamily="34" charset="0"/>
                  </a:rPr>
                  <a:t>, and the actual distribution </a:t>
                </a:r>
                <a:r>
                  <a:rPr lang="en-GB" sz="2000" dirty="0">
                    <a:solidFill>
                      <a:srgbClr val="FFC000"/>
                    </a:solidFill>
                    <a:latin typeface="Segoe Print" panose="02000600000000000000" pitchFamily="2" charset="0"/>
                    <a:cs typeface="Arial" panose="020B0604020202020204" pitchFamily="34" charset="0"/>
                  </a:rPr>
                  <a:t>P</a:t>
                </a:r>
                <a:r>
                  <a:rPr lang="en-GB" sz="2000" dirty="0">
                    <a:solidFill>
                      <a:srgbClr val="000000"/>
                    </a:solidFill>
                    <a:latin typeface="Arial" panose="020B0604020202020204" pitchFamily="34" charset="0"/>
                    <a:cs typeface="Arial" panose="020B0604020202020204" pitchFamily="34" charset="0"/>
                  </a:rPr>
                  <a:t>.</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b="0" i="0" dirty="0">
                    <a:effectLst/>
                    <a:latin typeface="Arial" panose="020B0604020202020204" pitchFamily="34" charset="0"/>
                  </a:rPr>
                  <a:t>Perplexity does not inform us of the quality, nor topical relevance, of the generated</a:t>
                </a:r>
                <a:br>
                  <a:rPr lang="en-GB" sz="2000" dirty="0"/>
                </a:br>
                <a:r>
                  <a:rPr lang="en-GB" sz="2000" b="0" i="0" dirty="0">
                    <a:effectLst/>
                    <a:latin typeface="Arial" panose="020B0604020202020204" pitchFamily="34" charset="0"/>
                  </a:rPr>
                  <a:t>utterance. However, it does provide us with a kind of ‘confidence’ value for the</a:t>
                </a:r>
                <a:br>
                  <a:rPr lang="en-GB" sz="2000" dirty="0"/>
                </a:br>
                <a:r>
                  <a:rPr lang="en-GB" sz="2000" b="0" i="0" dirty="0">
                    <a:effectLst/>
                    <a:latin typeface="Arial" panose="020B0604020202020204" pitchFamily="34" charset="0"/>
                  </a:rPr>
                  <a:t>language model when generating responses.</a:t>
                </a:r>
                <a:endParaRPr lang="en-GB" sz="2000" dirty="0">
                  <a:solidFill>
                    <a:srgbClr val="000000"/>
                  </a:solidFill>
                  <a:latin typeface="Arial" panose="020B0604020202020204" pitchFamily="34" charset="0"/>
                  <a:cs typeface="Arial" panose="020B0604020202020204" pitchFamily="34" charset="0"/>
                </a:endParaRPr>
              </a:p>
            </p:txBody>
          </p:sp>
        </mc:Choice>
        <mc:Fallback xmlns="">
          <p:sp>
            <p:nvSpPr>
              <p:cNvPr id="23" name="TextBox 22">
                <a:extLst>
                  <a:ext uri="{FF2B5EF4-FFF2-40B4-BE49-F238E27FC236}">
                    <a16:creationId xmlns:a16="http://schemas.microsoft.com/office/drawing/2014/main" id="{F8A0128D-B241-431E-94E9-61321532D28D}"/>
                  </a:ext>
                </a:extLst>
              </p:cNvPr>
              <p:cNvSpPr txBox="1">
                <a:spLocks noRot="1" noChangeAspect="1" noMove="1" noResize="1" noEditPoints="1" noAdjustHandles="1" noChangeArrowheads="1" noChangeShapeType="1" noTextEdit="1"/>
              </p:cNvSpPr>
              <p:nvPr/>
            </p:nvSpPr>
            <p:spPr>
              <a:xfrm>
                <a:off x="1261870" y="1536174"/>
                <a:ext cx="5409517" cy="4741298"/>
              </a:xfrm>
              <a:prstGeom prst="rect">
                <a:avLst/>
              </a:prstGeom>
              <a:blipFill>
                <a:blip r:embed="rId3"/>
                <a:stretch>
                  <a:fillRect l="-1127" t="-643" r="-902" b="-141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940E91-6290-5402-E114-42EE16D35566}"/>
                  </a:ext>
                </a:extLst>
              </p:cNvPr>
              <p:cNvSpPr txBox="1"/>
              <p:nvPr/>
            </p:nvSpPr>
            <p:spPr>
              <a:xfrm>
                <a:off x="6304326" y="1792718"/>
                <a:ext cx="5792071" cy="3272563"/>
              </a:xfrm>
              <a:prstGeom prst="rect">
                <a:avLst/>
              </a:prstGeom>
              <a:noFill/>
            </p:spPr>
            <p:txBody>
              <a:bodyPr wrap="square" rtlCol="0">
                <a:spAutoFit/>
              </a:bodyPr>
              <a:lstStyle/>
              <a:p>
                <a:pPr lvl="0" algn="ctr" defTabSz="457200">
                  <a:defRPr/>
                </a:pPr>
                <a:r>
                  <a:rPr lang="en-GB" sz="2000" dirty="0">
                    <a:solidFill>
                      <a:srgbClr val="000000"/>
                    </a:solidFill>
                    <a:latin typeface="Segoe Print" panose="02000600000000000000" pitchFamily="2" charset="0"/>
                    <a:cs typeface="Arial" panose="020B0604020202020204" pitchFamily="34" charset="0"/>
                  </a:rPr>
                  <a:t>	Cross-entropy (loss)</a:t>
                </a:r>
              </a:p>
              <a:p>
                <a:pPr lvl="0" algn="ctr" defTabSz="457200">
                  <a:defRPr/>
                </a:pPr>
                <a:endParaRPr lang="en-GB" sz="2000" dirty="0">
                  <a:solidFill>
                    <a:srgbClr val="000000"/>
                  </a:solidFill>
                  <a:latin typeface="Segoe Print" panose="02000600000000000000" pitchFamily="2" charset="0"/>
                  <a:cs typeface="Arial" panose="020B0604020202020204" pitchFamily="34" charset="0"/>
                </a:endParaRPr>
              </a:p>
              <a:p>
                <a:pPr lvl="0" algn="ctr" defTabSz="457200">
                  <a:defRPr/>
                </a:pPr>
                <a14:m>
                  <m:oMathPara xmlns:m="http://schemas.openxmlformats.org/officeDocument/2006/math">
                    <m:oMathParaPr>
                      <m:jc m:val="centerGroup"/>
                    </m:oMathParaPr>
                    <m:oMath xmlns:m="http://schemas.openxmlformats.org/officeDocument/2006/math">
                      <m:r>
                        <m:rPr>
                          <m:nor/>
                        </m:rPr>
                        <a:rPr lang="en-GB" sz="2000" b="0" i="0" smtClean="0">
                          <a:solidFill>
                            <a:srgbClr val="000000"/>
                          </a:solidFill>
                          <a:latin typeface="Segoe Print" panose="02000600000000000000" pitchFamily="2" charset="0"/>
                          <a:cs typeface="Arial" panose="020B0604020202020204" pitchFamily="34" charset="0"/>
                        </a:rPr>
                        <m:t>H</m:t>
                      </m:r>
                      <m:d>
                        <m:dPr>
                          <m:ctrlPr>
                            <a:rPr lang="en-GB" sz="2000" b="0" i="1" smtClean="0">
                              <a:solidFill>
                                <a:srgbClr val="000000"/>
                              </a:solidFill>
                              <a:latin typeface="Cambria Math" panose="02040503050406030204" pitchFamily="18" charset="0"/>
                              <a:cs typeface="Arial" panose="020B0604020202020204" pitchFamily="34" charset="0"/>
                            </a:rPr>
                          </m:ctrlPr>
                        </m:dPr>
                        <m:e>
                          <m:r>
                            <m:rPr>
                              <m:nor/>
                            </m:rPr>
                            <a:rPr lang="en-GB" sz="2000" b="0" i="0" smtClean="0">
                              <a:solidFill>
                                <a:srgbClr val="FFC000"/>
                              </a:solidFill>
                              <a:latin typeface="Segoe Print" panose="02000600000000000000" pitchFamily="2" charset="0"/>
                              <a:cs typeface="Arial" panose="020B0604020202020204" pitchFamily="34" charset="0"/>
                            </a:rPr>
                            <m:t>P</m:t>
                          </m:r>
                          <m:r>
                            <m:rPr>
                              <m:nor/>
                            </m:rPr>
                            <a:rPr lang="en-GB" sz="2000" b="0" i="0" smtClean="0">
                              <a:solidFill>
                                <a:srgbClr val="000000"/>
                              </a:solidFill>
                              <a:latin typeface="Segoe Print" panose="02000600000000000000" pitchFamily="2" charset="0"/>
                              <a:cs typeface="Arial" panose="020B0604020202020204" pitchFamily="34" charset="0"/>
                            </a:rPr>
                            <m:t>, </m:t>
                          </m:r>
                          <m:r>
                            <m:rPr>
                              <m:nor/>
                            </m:rPr>
                            <a:rPr lang="en-GB" sz="2000" b="0" i="0" smtClean="0">
                              <a:solidFill>
                                <a:srgbClr val="0070C0"/>
                              </a:solidFill>
                              <a:latin typeface="Segoe Print" panose="02000600000000000000" pitchFamily="2" charset="0"/>
                              <a:cs typeface="Arial" panose="020B0604020202020204" pitchFamily="34" charset="0"/>
                            </a:rPr>
                            <m:t>Q</m:t>
                          </m:r>
                        </m:e>
                      </m:d>
                      <m:r>
                        <m:rPr>
                          <m:nor/>
                        </m:rPr>
                        <a:rPr lang="en-GB" sz="2000" b="0" i="0" smtClean="0">
                          <a:solidFill>
                            <a:srgbClr val="000000"/>
                          </a:solidFill>
                          <a:latin typeface="Segoe Print" panose="02000600000000000000" pitchFamily="2" charset="0"/>
                          <a:cs typeface="Arial" panose="020B0604020202020204" pitchFamily="34" charset="0"/>
                        </a:rPr>
                        <m:t>=−</m:t>
                      </m:r>
                      <m:nary>
                        <m:naryPr>
                          <m:chr m:val="∑"/>
                          <m:ctrlPr>
                            <a:rPr lang="en-GB" sz="2000" b="0" i="1" smtClean="0">
                              <a:solidFill>
                                <a:srgbClr val="000000"/>
                              </a:solidFill>
                              <a:latin typeface="Cambria Math" panose="02040503050406030204" pitchFamily="18" charset="0"/>
                              <a:cs typeface="Arial" panose="020B0604020202020204" pitchFamily="34" charset="0"/>
                            </a:rPr>
                          </m:ctrlPr>
                        </m:naryPr>
                        <m:sub>
                          <m:r>
                            <m:rPr>
                              <m:nor/>
                              <m:brk m:alnAt="23"/>
                            </m:rPr>
                            <a:rPr lang="en-GB" sz="2000" b="0" i="0" smtClean="0">
                              <a:solidFill>
                                <a:srgbClr val="000000"/>
                              </a:solidFill>
                              <a:latin typeface="Segoe Print" panose="02000600000000000000" pitchFamily="2" charset="0"/>
                              <a:cs typeface="Arial" panose="020B0604020202020204" pitchFamily="34" charset="0"/>
                            </a:rPr>
                            <m:t>i</m:t>
                          </m:r>
                          <m:r>
                            <m:rPr>
                              <m:nor/>
                            </m:rPr>
                            <a:rPr lang="en-GB" sz="2000" b="0" i="0" smtClean="0">
                              <a:solidFill>
                                <a:srgbClr val="000000"/>
                              </a:solidFill>
                              <a:latin typeface="Segoe Print" panose="02000600000000000000" pitchFamily="2" charset="0"/>
                              <a:cs typeface="Arial" panose="020B0604020202020204" pitchFamily="34" charset="0"/>
                            </a:rPr>
                            <m:t>=1</m:t>
                          </m:r>
                        </m:sub>
                        <m:sup>
                          <m:r>
                            <m:rPr>
                              <m:nor/>
                            </m:rPr>
                            <a:rPr lang="en-GB" sz="2000" b="0" i="0" smtClean="0">
                              <a:solidFill>
                                <a:srgbClr val="000000"/>
                              </a:solidFill>
                              <a:latin typeface="Segoe Print" panose="02000600000000000000" pitchFamily="2" charset="0"/>
                              <a:cs typeface="Arial" panose="020B0604020202020204" pitchFamily="34" charset="0"/>
                            </a:rPr>
                            <m:t>n</m:t>
                          </m:r>
                        </m:sup>
                        <m:e>
                          <m:r>
                            <m:rPr>
                              <m:nor/>
                            </m:rPr>
                            <a:rPr lang="en-GB" sz="2000" b="0" i="0" smtClean="0">
                              <a:solidFill>
                                <a:srgbClr val="FFC000"/>
                              </a:solidFill>
                              <a:latin typeface="Segoe Print" panose="02000600000000000000" pitchFamily="2" charset="0"/>
                              <a:cs typeface="Arial" panose="020B0604020202020204" pitchFamily="34" charset="0"/>
                            </a:rPr>
                            <m:t>P</m:t>
                          </m:r>
                          <m:d>
                            <m:dPr>
                              <m:ctrlPr>
                                <a:rPr lang="en-GB" sz="2000" b="0" i="1" smtClean="0">
                                  <a:solidFill>
                                    <a:srgbClr val="000000"/>
                                  </a:solidFill>
                                  <a:latin typeface="Cambria Math" panose="02040503050406030204" pitchFamily="18" charset="0"/>
                                  <a:cs typeface="Arial" panose="020B0604020202020204" pitchFamily="34" charset="0"/>
                                </a:rPr>
                              </m:ctrlPr>
                            </m:dPr>
                            <m:e>
                              <m:sSub>
                                <m:sSubPr>
                                  <m:ctrlPr>
                                    <a:rPr lang="en-GB" sz="2000" b="0" i="1" smtClean="0">
                                      <a:solidFill>
                                        <a:srgbClr val="00B050"/>
                                      </a:solidFill>
                                      <a:latin typeface="Cambria Math" panose="02040503050406030204" pitchFamily="18" charset="0"/>
                                      <a:cs typeface="Arial" panose="020B0604020202020204" pitchFamily="34" charset="0"/>
                                    </a:rPr>
                                  </m:ctrlPr>
                                </m:sSubPr>
                                <m:e>
                                  <m:r>
                                    <m:rPr>
                                      <m:nor/>
                                    </m:rPr>
                                    <a:rPr lang="en-GB" sz="2000" b="0" i="0" smtClean="0">
                                      <a:solidFill>
                                        <a:srgbClr val="00B050"/>
                                      </a:solidFill>
                                      <a:latin typeface="Segoe Print" panose="02000600000000000000" pitchFamily="2" charset="0"/>
                                      <a:cs typeface="Arial" panose="020B0604020202020204" pitchFamily="34" charset="0"/>
                                    </a:rPr>
                                    <m:t>w</m:t>
                                  </m:r>
                                </m:e>
                                <m:sub>
                                  <m:r>
                                    <m:rPr>
                                      <m:nor/>
                                    </m:rPr>
                                    <a:rPr lang="en-GB" sz="2000" b="0" i="0" smtClean="0">
                                      <a:solidFill>
                                        <a:srgbClr val="00B050"/>
                                      </a:solidFill>
                                      <a:latin typeface="Segoe Print" panose="02000600000000000000" pitchFamily="2" charset="0"/>
                                      <a:cs typeface="Arial" panose="020B0604020202020204" pitchFamily="34" charset="0"/>
                                    </a:rPr>
                                    <m:t>i</m:t>
                                  </m:r>
                                </m:sub>
                              </m:sSub>
                            </m:e>
                          </m:d>
                          <m:r>
                            <m:rPr>
                              <m:nor/>
                            </m:rPr>
                            <a:rPr lang="en-GB" sz="2000" b="0" i="0" smtClean="0">
                              <a:solidFill>
                                <a:srgbClr val="000000"/>
                              </a:solidFill>
                              <a:latin typeface="Segoe Print" panose="02000600000000000000" pitchFamily="2" charset="0"/>
                              <a:cs typeface="Arial" panose="020B0604020202020204" pitchFamily="34" charset="0"/>
                            </a:rPr>
                            <m:t>log</m:t>
                          </m:r>
                          <m:r>
                            <m:rPr>
                              <m:nor/>
                            </m:rPr>
                            <a:rPr lang="en-GB" sz="2000" b="0" i="0" smtClean="0">
                              <a:solidFill>
                                <a:srgbClr val="0070C0"/>
                              </a:solidFill>
                              <a:latin typeface="Segoe Print" panose="02000600000000000000" pitchFamily="2" charset="0"/>
                              <a:cs typeface="Arial" panose="020B0604020202020204" pitchFamily="34" charset="0"/>
                            </a:rPr>
                            <m:t>Q</m:t>
                          </m:r>
                          <m:r>
                            <m:rPr>
                              <m:nor/>
                            </m:rPr>
                            <a:rPr lang="en-GB" sz="2000" b="0" i="0" smtClean="0">
                              <a:solidFill>
                                <a:srgbClr val="000000"/>
                              </a:solidFill>
                              <a:latin typeface="Segoe Print" panose="02000600000000000000" pitchFamily="2" charset="0"/>
                              <a:cs typeface="Arial" panose="020B0604020202020204" pitchFamily="34" charset="0"/>
                            </a:rPr>
                            <m:t>(</m:t>
                          </m:r>
                          <m:sSub>
                            <m:sSubPr>
                              <m:ctrlPr>
                                <a:rPr lang="en-GB" sz="2000" b="0" i="1" smtClean="0">
                                  <a:solidFill>
                                    <a:srgbClr val="00B050"/>
                                  </a:solidFill>
                                  <a:latin typeface="Cambria Math" panose="02040503050406030204" pitchFamily="18" charset="0"/>
                                  <a:cs typeface="Arial" panose="020B0604020202020204" pitchFamily="34" charset="0"/>
                                </a:rPr>
                              </m:ctrlPr>
                            </m:sSubPr>
                            <m:e>
                              <m:r>
                                <m:rPr>
                                  <m:nor/>
                                </m:rPr>
                                <a:rPr lang="en-GB" sz="2000" b="0" i="0" smtClean="0">
                                  <a:solidFill>
                                    <a:srgbClr val="00B050"/>
                                  </a:solidFill>
                                  <a:latin typeface="Segoe Print" panose="02000600000000000000" pitchFamily="2" charset="0"/>
                                  <a:cs typeface="Arial" panose="020B0604020202020204" pitchFamily="34" charset="0"/>
                                </a:rPr>
                                <m:t>w</m:t>
                              </m:r>
                            </m:e>
                            <m:sub>
                              <m:r>
                                <m:rPr>
                                  <m:nor/>
                                </m:rPr>
                                <a:rPr lang="en-GB" sz="2000" b="0" i="0" smtClean="0">
                                  <a:solidFill>
                                    <a:srgbClr val="00B050"/>
                                  </a:solidFill>
                                  <a:latin typeface="Segoe Print" panose="02000600000000000000" pitchFamily="2" charset="0"/>
                                  <a:cs typeface="Arial" panose="020B0604020202020204" pitchFamily="34" charset="0"/>
                                </a:rPr>
                                <m:t>i</m:t>
                              </m:r>
                            </m:sub>
                          </m:sSub>
                          <m:r>
                            <m:rPr>
                              <m:nor/>
                            </m:rPr>
                            <a:rPr lang="en-GB" sz="2000" b="0" i="0" smtClean="0">
                              <a:solidFill>
                                <a:srgbClr val="000000"/>
                              </a:solidFill>
                              <a:latin typeface="Segoe Print" panose="02000600000000000000" pitchFamily="2" charset="0"/>
                              <a:cs typeface="Arial" panose="020B0604020202020204" pitchFamily="34" charset="0"/>
                            </a:rPr>
                            <m:t>)</m:t>
                          </m:r>
                        </m:e>
                      </m:nary>
                    </m:oMath>
                  </m:oMathPara>
                </a14:m>
                <a:endParaRPr lang="en-GB" sz="2000" b="0" dirty="0">
                  <a:solidFill>
                    <a:srgbClr val="000000"/>
                  </a:solidFill>
                  <a:latin typeface="Segoe Print" panose="02000600000000000000" pitchFamily="2" charset="0"/>
                  <a:cs typeface="Arial" panose="020B0604020202020204" pitchFamily="34" charset="0"/>
                </a:endParaRPr>
              </a:p>
              <a:p>
                <a:pPr lvl="0" algn="ctr" defTabSz="457200">
                  <a:defRPr/>
                </a:pPr>
                <a:endParaRPr lang="en-GB" sz="2000" dirty="0">
                  <a:solidFill>
                    <a:srgbClr val="000000"/>
                  </a:solidFill>
                  <a:latin typeface="Segoe Print" panose="02000600000000000000" pitchFamily="2" charset="0"/>
                  <a:cs typeface="Arial" panose="020B0604020202020204" pitchFamily="34" charset="0"/>
                </a:endParaRPr>
              </a:p>
              <a:p>
                <a:pPr lvl="0" algn="ctr" defTabSz="457200">
                  <a:defRPr/>
                </a:pPr>
                <a:endParaRPr lang="en-GB" sz="2000" dirty="0">
                  <a:solidFill>
                    <a:srgbClr val="000000"/>
                  </a:solidFill>
                  <a:latin typeface="Segoe Print" panose="02000600000000000000" pitchFamily="2" charset="0"/>
                  <a:cs typeface="Arial" panose="020B0604020202020204" pitchFamily="34" charset="0"/>
                </a:endParaRPr>
              </a:p>
              <a:p>
                <a:pPr lvl="0" algn="ctr" defTabSz="457200">
                  <a:defRPr/>
                </a:pPr>
                <a:r>
                  <a:rPr lang="en-GB" sz="2000" dirty="0">
                    <a:solidFill>
                      <a:srgbClr val="000000"/>
                    </a:solidFill>
                    <a:latin typeface="Segoe Print" panose="02000600000000000000" pitchFamily="2" charset="0"/>
                    <a:cs typeface="Arial" panose="020B0604020202020204" pitchFamily="34" charset="0"/>
                  </a:rPr>
                  <a:t>Perplexity</a:t>
                </a:r>
              </a:p>
              <a:p>
                <a:pPr lvl="0" algn="ctr" defTabSz="457200">
                  <a:defRPr/>
                </a:pPr>
                <a:endParaRPr lang="en-GB" sz="2000" dirty="0">
                  <a:solidFill>
                    <a:srgbClr val="000000"/>
                  </a:solidFill>
                  <a:latin typeface="Segoe Print" panose="02000600000000000000" pitchFamily="2" charset="0"/>
                  <a:cs typeface="Arial" panose="020B0604020202020204" pitchFamily="34" charset="0"/>
                </a:endParaRPr>
              </a:p>
              <a:p>
                <a:pPr lvl="0" algn="ctr" defTabSz="457200">
                  <a:defRPr/>
                </a:pPr>
                <a14:m>
                  <m:oMathPara xmlns:m="http://schemas.openxmlformats.org/officeDocument/2006/math">
                    <m:oMathParaPr>
                      <m:jc m:val="centerGroup"/>
                    </m:oMathParaPr>
                    <m:oMath xmlns:m="http://schemas.openxmlformats.org/officeDocument/2006/math">
                      <m:r>
                        <m:rPr>
                          <m:nor/>
                        </m:rPr>
                        <a:rPr lang="en-GB" sz="2000" b="0" i="0" smtClean="0">
                          <a:solidFill>
                            <a:srgbClr val="000000"/>
                          </a:solidFill>
                          <a:latin typeface="Segoe Print" panose="02000600000000000000" pitchFamily="2" charset="0"/>
                          <a:cs typeface="Arial" panose="020B0604020202020204" pitchFamily="34" charset="0"/>
                        </a:rPr>
                        <m:t>PPL</m:t>
                      </m:r>
                      <m:d>
                        <m:dPr>
                          <m:ctrlPr>
                            <a:rPr lang="en-GB" sz="2000" b="0" i="1" smtClean="0">
                              <a:solidFill>
                                <a:srgbClr val="000000"/>
                              </a:solidFill>
                              <a:latin typeface="Cambria Math" panose="02040503050406030204" pitchFamily="18" charset="0"/>
                              <a:cs typeface="Arial" panose="020B0604020202020204" pitchFamily="34" charset="0"/>
                            </a:rPr>
                          </m:ctrlPr>
                        </m:dPr>
                        <m:e>
                          <m:r>
                            <m:rPr>
                              <m:nor/>
                            </m:rPr>
                            <a:rPr lang="en-GB" sz="2000" b="0" i="0" smtClean="0">
                              <a:solidFill>
                                <a:srgbClr val="FFC000"/>
                              </a:solidFill>
                              <a:latin typeface="Segoe Print" panose="02000600000000000000" pitchFamily="2" charset="0"/>
                              <a:cs typeface="Arial" panose="020B0604020202020204" pitchFamily="34" charset="0"/>
                            </a:rPr>
                            <m:t>P</m:t>
                          </m:r>
                          <m:r>
                            <m:rPr>
                              <m:nor/>
                            </m:rPr>
                            <a:rPr lang="en-GB" sz="2000" b="0" i="0" smtClean="0">
                              <a:solidFill>
                                <a:srgbClr val="000000"/>
                              </a:solidFill>
                              <a:latin typeface="Segoe Print" panose="02000600000000000000" pitchFamily="2" charset="0"/>
                              <a:cs typeface="Arial" panose="020B0604020202020204" pitchFamily="34" charset="0"/>
                            </a:rPr>
                            <m:t>,</m:t>
                          </m:r>
                          <m:r>
                            <m:rPr>
                              <m:nor/>
                            </m:rPr>
                            <a:rPr lang="en-GB" sz="2000" b="0" i="0" smtClean="0">
                              <a:solidFill>
                                <a:srgbClr val="0070C0"/>
                              </a:solidFill>
                              <a:latin typeface="Segoe Print" panose="02000600000000000000" pitchFamily="2" charset="0"/>
                              <a:cs typeface="Arial" panose="020B0604020202020204" pitchFamily="34" charset="0"/>
                            </a:rPr>
                            <m:t>Q</m:t>
                          </m:r>
                        </m:e>
                      </m:d>
                      <m:r>
                        <m:rPr>
                          <m:nor/>
                        </m:rPr>
                        <a:rPr lang="en-GB" sz="2000" b="0" i="0" smtClean="0">
                          <a:solidFill>
                            <a:srgbClr val="000000"/>
                          </a:solidFill>
                          <a:latin typeface="Segoe Print" panose="02000600000000000000" pitchFamily="2" charset="0"/>
                          <a:cs typeface="Arial" panose="020B0604020202020204" pitchFamily="34" charset="0"/>
                        </a:rPr>
                        <m:t>= </m:t>
                      </m:r>
                      <m:sSup>
                        <m:sSupPr>
                          <m:ctrlPr>
                            <a:rPr lang="en-GB" sz="2000" b="0" i="1" smtClean="0">
                              <a:solidFill>
                                <a:srgbClr val="000000"/>
                              </a:solidFill>
                              <a:latin typeface="Cambria Math" panose="02040503050406030204" pitchFamily="18" charset="0"/>
                              <a:cs typeface="Arial" panose="020B0604020202020204" pitchFamily="34" charset="0"/>
                            </a:rPr>
                          </m:ctrlPr>
                        </m:sSupPr>
                        <m:e>
                          <m:r>
                            <m:rPr>
                              <m:nor/>
                            </m:rPr>
                            <a:rPr lang="en-GB" sz="2000" b="0" i="0" smtClean="0">
                              <a:solidFill>
                                <a:srgbClr val="000000"/>
                              </a:solidFill>
                              <a:latin typeface="Segoe Print" panose="02000600000000000000" pitchFamily="2" charset="0"/>
                              <a:cs typeface="Arial" panose="020B0604020202020204" pitchFamily="34" charset="0"/>
                            </a:rPr>
                            <m:t>2</m:t>
                          </m:r>
                        </m:e>
                        <m:sup>
                          <m:r>
                            <m:rPr>
                              <m:nor/>
                            </m:rPr>
                            <a:rPr lang="en-GB" sz="2000" b="0" i="0" smtClean="0">
                              <a:solidFill>
                                <a:srgbClr val="000000"/>
                              </a:solidFill>
                              <a:latin typeface="Segoe Print" panose="02000600000000000000" pitchFamily="2" charset="0"/>
                              <a:cs typeface="Arial" panose="020B0604020202020204" pitchFamily="34" charset="0"/>
                            </a:rPr>
                            <m:t>H</m:t>
                          </m:r>
                          <m:r>
                            <m:rPr>
                              <m:nor/>
                            </m:rPr>
                            <a:rPr lang="en-GB" sz="2000" b="0" i="0" smtClean="0">
                              <a:solidFill>
                                <a:srgbClr val="000000"/>
                              </a:solidFill>
                              <a:latin typeface="Segoe Print" panose="02000600000000000000" pitchFamily="2" charset="0"/>
                              <a:cs typeface="Arial" panose="020B0604020202020204" pitchFamily="34" charset="0"/>
                            </a:rPr>
                            <m:t>(</m:t>
                          </m:r>
                          <m:r>
                            <m:rPr>
                              <m:nor/>
                            </m:rPr>
                            <a:rPr lang="en-GB" sz="2000" b="0" i="0" smtClean="0">
                              <a:solidFill>
                                <a:srgbClr val="FFC000"/>
                              </a:solidFill>
                              <a:latin typeface="Segoe Print" panose="02000600000000000000" pitchFamily="2" charset="0"/>
                              <a:cs typeface="Arial" panose="020B0604020202020204" pitchFamily="34" charset="0"/>
                            </a:rPr>
                            <m:t>P</m:t>
                          </m:r>
                          <m:r>
                            <m:rPr>
                              <m:nor/>
                            </m:rPr>
                            <a:rPr lang="en-GB" sz="2000" b="0" i="0" smtClean="0">
                              <a:solidFill>
                                <a:srgbClr val="000000"/>
                              </a:solidFill>
                              <a:latin typeface="Segoe Print" panose="02000600000000000000" pitchFamily="2" charset="0"/>
                              <a:cs typeface="Arial" panose="020B0604020202020204" pitchFamily="34" charset="0"/>
                            </a:rPr>
                            <m:t>,</m:t>
                          </m:r>
                          <m:r>
                            <m:rPr>
                              <m:nor/>
                            </m:rPr>
                            <a:rPr lang="en-GB" sz="2000" b="0" i="0" smtClean="0">
                              <a:solidFill>
                                <a:srgbClr val="0070C0"/>
                              </a:solidFill>
                              <a:latin typeface="Segoe Print" panose="02000600000000000000" pitchFamily="2" charset="0"/>
                              <a:cs typeface="Arial" panose="020B0604020202020204" pitchFamily="34" charset="0"/>
                            </a:rPr>
                            <m:t>Q</m:t>
                          </m:r>
                          <m:r>
                            <m:rPr>
                              <m:nor/>
                            </m:rPr>
                            <a:rPr lang="en-GB" sz="2000" b="0" i="0" smtClean="0">
                              <a:solidFill>
                                <a:srgbClr val="000000"/>
                              </a:solidFill>
                              <a:latin typeface="Segoe Print" panose="02000600000000000000" pitchFamily="2" charset="0"/>
                              <a:cs typeface="Arial" panose="020B0604020202020204" pitchFamily="34" charset="0"/>
                            </a:rPr>
                            <m:t>)</m:t>
                          </m:r>
                        </m:sup>
                      </m:sSup>
                    </m:oMath>
                  </m:oMathPara>
                </a14:m>
                <a:endParaRPr lang="en-GB" sz="2000" dirty="0">
                  <a:solidFill>
                    <a:srgbClr val="000000"/>
                  </a:solidFill>
                  <a:latin typeface="Segoe Print" panose="02000600000000000000" pitchFamily="2"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7B940E91-6290-5402-E114-42EE16D35566}"/>
                  </a:ext>
                </a:extLst>
              </p:cNvPr>
              <p:cNvSpPr txBox="1">
                <a:spLocks noRot="1" noChangeAspect="1" noMove="1" noResize="1" noEditPoints="1" noAdjustHandles="1" noChangeArrowheads="1" noChangeShapeType="1" noTextEdit="1"/>
              </p:cNvSpPr>
              <p:nvPr/>
            </p:nvSpPr>
            <p:spPr>
              <a:xfrm>
                <a:off x="6304326" y="1792718"/>
                <a:ext cx="5792071" cy="3272563"/>
              </a:xfrm>
              <a:prstGeom prst="rect">
                <a:avLst/>
              </a:prstGeom>
              <a:blipFill>
                <a:blip r:embed="rId4"/>
                <a:stretch>
                  <a:fillRect t="-931" b="-372"/>
                </a:stretch>
              </a:blipFill>
            </p:spPr>
            <p:txBody>
              <a:bodyPr/>
              <a:lstStyle/>
              <a:p>
                <a:r>
                  <a:rPr lang="en-GB">
                    <a:noFill/>
                  </a:rPr>
                  <a:t> </a:t>
                </a:r>
              </a:p>
            </p:txBody>
          </p:sp>
        </mc:Fallback>
      </mc:AlternateContent>
    </p:spTree>
    <p:extLst>
      <p:ext uri="{BB962C8B-B14F-4D97-AF65-F5344CB8AC3E}">
        <p14:creationId xmlns:p14="http://schemas.microsoft.com/office/powerpoint/2010/main" val="14154634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Contextual Language Models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804974" cy="4370427"/>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The meaning of a word is often dependant on the context that it is used.</a:t>
            </a:r>
          </a:p>
          <a:p>
            <a:pPr marR="0" lvl="0" algn="l" defTabSz="457200" rtl="0" eaLnBrk="1" fontAlgn="auto" latinLnBrk="0" hangingPunct="1">
              <a:lnSpc>
                <a:spcPct val="100000"/>
              </a:lnSpc>
              <a:spcBef>
                <a:spcPts val="0"/>
              </a:spcBef>
              <a:spcAft>
                <a:spcPts val="0"/>
              </a:spcAft>
              <a:buClrTx/>
              <a:buSzTx/>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Traditional word embeddings produce the same fixed set of numbers (vector) regardless of the sentence we are trying to represent.</a:t>
            </a:r>
          </a:p>
          <a:p>
            <a:pPr lvl="0" defTabSz="457200">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lvl="0" defTabSz="457200">
              <a:defRPr/>
            </a:pPr>
            <a:r>
              <a:rPr lang="en-GB" sz="2000" b="1" dirty="0">
                <a:solidFill>
                  <a:srgbClr val="000000"/>
                </a:solidFill>
                <a:latin typeface="Arial" panose="020B0604020202020204" pitchFamily="34" charset="0"/>
                <a:cs typeface="Arial" panose="020B0604020202020204" pitchFamily="34" charset="0"/>
              </a:rPr>
              <a:t>Polysemy</a:t>
            </a:r>
            <a:r>
              <a:rPr lang="en-GB" sz="2000" dirty="0">
                <a:solidFill>
                  <a:srgbClr val="000000"/>
                </a:solidFill>
                <a:latin typeface="Arial" panose="020B0604020202020204" pitchFamily="34" charset="0"/>
                <a:cs typeface="Arial" panose="020B0604020202020204" pitchFamily="34" charset="0"/>
              </a:rPr>
              <a:t> – words with multiple meanings.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dirty="0">
                <a:solidFill>
                  <a:srgbClr val="0070C0"/>
                </a:solidFill>
              </a:rPr>
              <a:t>“I sat by the river </a:t>
            </a:r>
            <a:r>
              <a:rPr lang="en-GB" dirty="0">
                <a:solidFill>
                  <a:srgbClr val="00B050"/>
                </a:solidFill>
              </a:rPr>
              <a:t>bank</a:t>
            </a:r>
            <a:r>
              <a:rPr lang="en-GB" dirty="0">
                <a:solidFill>
                  <a:srgbClr val="0070C0"/>
                </a:solidFill>
              </a:rPr>
              <a:t>.” </a:t>
            </a:r>
            <a:r>
              <a:rPr lang="en-GB" sz="2000" dirty="0">
                <a:solidFill>
                  <a:schemeClr val="tx1">
                    <a:lumMod val="95000"/>
                    <a:lumOff val="5000"/>
                  </a:schemeClr>
                </a:solidFill>
              </a:rPr>
              <a:t>or</a:t>
            </a:r>
            <a:r>
              <a:rPr lang="en-GB" dirty="0">
                <a:solidFill>
                  <a:srgbClr val="0070C0"/>
                </a:solidFill>
              </a:rPr>
              <a:t> “I robbed the </a:t>
            </a:r>
            <a:r>
              <a:rPr lang="en-GB" dirty="0">
                <a:solidFill>
                  <a:srgbClr val="00B050"/>
                </a:solidFill>
              </a:rPr>
              <a:t>bank</a:t>
            </a:r>
            <a:r>
              <a:rPr lang="en-GB" dirty="0">
                <a:solidFill>
                  <a:srgbClr val="0070C0"/>
                </a:solidFill>
              </a:rPr>
              <a:t>.”</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b="1" dirty="0">
                <a:solidFill>
                  <a:srgbClr val="000000"/>
                </a:solidFill>
                <a:latin typeface="Arial" panose="020B0604020202020204" pitchFamily="34" charset="0"/>
                <a:cs typeface="Arial" panose="020B0604020202020204" pitchFamily="34" charset="0"/>
              </a:rPr>
              <a:t>Deixis</a:t>
            </a:r>
            <a:r>
              <a:rPr lang="en-GB" sz="2000" dirty="0">
                <a:solidFill>
                  <a:srgbClr val="000000"/>
                </a:solidFill>
                <a:latin typeface="Arial" panose="020B0604020202020204" pitchFamily="34" charset="0"/>
                <a:cs typeface="Arial" panose="020B0604020202020204" pitchFamily="34" charset="0"/>
              </a:rPr>
              <a:t> – words that need contextual information.</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dirty="0">
                <a:solidFill>
                  <a:srgbClr val="0070C0"/>
                </a:solidFill>
              </a:rPr>
              <a:t>“I enjoy living in </a:t>
            </a:r>
            <a:r>
              <a:rPr lang="en-GB" i="1" dirty="0">
                <a:solidFill>
                  <a:srgbClr val="00B050"/>
                </a:solidFill>
              </a:rPr>
              <a:t>this</a:t>
            </a:r>
            <a:r>
              <a:rPr lang="en-GB" dirty="0">
                <a:solidFill>
                  <a:srgbClr val="0070C0"/>
                </a:solidFill>
              </a:rPr>
              <a:t> city.”</a:t>
            </a:r>
            <a:endParaRPr lang="en-GB" dirty="0">
              <a:solidFill>
                <a:srgbClr val="0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411F8FC2-408E-476D-9CE8-E4D4D20C85C0}"/>
              </a:ext>
            </a:extLst>
          </p:cNvPr>
          <p:cNvSpPr txBox="1"/>
          <p:nvPr/>
        </p:nvSpPr>
        <p:spPr>
          <a:xfrm>
            <a:off x="7437654" y="5062693"/>
            <a:ext cx="4201231" cy="923330"/>
          </a:xfrm>
          <a:prstGeom prst="rect">
            <a:avLst/>
          </a:prstGeom>
          <a:noFill/>
        </p:spPr>
        <p:txBody>
          <a:bodyPr wrap="square" rtlCol="0">
            <a:spAutoFit/>
          </a:bodyPr>
          <a:lstStyle/>
          <a:p>
            <a:pPr algn="ctr"/>
            <a:r>
              <a:rPr lang="en-US" i="1" dirty="0"/>
              <a:t>“You shall know a word by the company it keeps.”</a:t>
            </a:r>
            <a:r>
              <a:rPr lang="en-US" dirty="0"/>
              <a:t> </a:t>
            </a:r>
          </a:p>
          <a:p>
            <a:pPr algn="ctr"/>
            <a:r>
              <a:rPr lang="en-US" dirty="0"/>
              <a:t>(Firth, J. R. 1957)</a:t>
            </a:r>
            <a:endParaRPr lang="en-GB" dirty="0"/>
          </a:p>
        </p:txBody>
      </p:sp>
      <p:pic>
        <p:nvPicPr>
          <p:cNvPr id="10" name="Picture 2" descr="https://upload.wikimedia.org/wikipedia/commons/c/c3/John_Rupert_Firth.png">
            <a:extLst>
              <a:ext uri="{FF2B5EF4-FFF2-40B4-BE49-F238E27FC236}">
                <a16:creationId xmlns:a16="http://schemas.microsoft.com/office/drawing/2014/main" id="{94CB2A97-78A3-4D75-B359-FD364452D4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8105" y="1536051"/>
            <a:ext cx="2380330" cy="3400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23290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ELMo!</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804974" cy="4093428"/>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lang="en-GB" sz="2000" b="1" dirty="0">
                <a:solidFill>
                  <a:srgbClr val="000000"/>
                </a:solidFill>
                <a:latin typeface="Arial" panose="020B0604020202020204" pitchFamily="34" charset="0"/>
                <a:cs typeface="Arial" panose="020B0604020202020204" pitchFamily="34" charset="0"/>
              </a:rPr>
              <a:t>E</a:t>
            </a:r>
            <a:r>
              <a:rPr lang="en-GB" sz="2000" dirty="0">
                <a:solidFill>
                  <a:srgbClr val="000000"/>
                </a:solidFill>
                <a:latin typeface="Arial" panose="020B0604020202020204" pitchFamily="34" charset="0"/>
                <a:cs typeface="Arial" panose="020B0604020202020204" pitchFamily="34" charset="0"/>
              </a:rPr>
              <a:t>mbeddings from </a:t>
            </a:r>
            <a:r>
              <a:rPr lang="en-GB" sz="2000" b="1" dirty="0">
                <a:solidFill>
                  <a:srgbClr val="000000"/>
                </a:solidFill>
                <a:latin typeface="Arial" panose="020B0604020202020204" pitchFamily="34" charset="0"/>
                <a:cs typeface="Arial" panose="020B0604020202020204" pitchFamily="34" charset="0"/>
              </a:rPr>
              <a:t>L</a:t>
            </a:r>
            <a:r>
              <a:rPr lang="en-GB" sz="2000" dirty="0">
                <a:solidFill>
                  <a:srgbClr val="000000"/>
                </a:solidFill>
                <a:latin typeface="Arial" panose="020B0604020202020204" pitchFamily="34" charset="0"/>
                <a:cs typeface="Arial" panose="020B0604020202020204" pitchFamily="34" charset="0"/>
              </a:rPr>
              <a:t>anguage </a:t>
            </a:r>
            <a:r>
              <a:rPr lang="en-GB" sz="2000" b="1" dirty="0">
                <a:solidFill>
                  <a:srgbClr val="000000"/>
                </a:solidFill>
                <a:latin typeface="Arial" panose="020B0604020202020204" pitchFamily="34" charset="0"/>
                <a:cs typeface="Arial" panose="020B0604020202020204" pitchFamily="34" charset="0"/>
              </a:rPr>
              <a:t>Mo</a:t>
            </a:r>
            <a:r>
              <a:rPr lang="en-GB" sz="2000" dirty="0">
                <a:solidFill>
                  <a:srgbClr val="000000"/>
                </a:solidFill>
                <a:latin typeface="Arial" panose="020B0604020202020204" pitchFamily="34" charset="0"/>
                <a:cs typeface="Arial" panose="020B0604020202020204" pitchFamily="34" charset="0"/>
              </a:rPr>
              <a:t>dels (ELMo), developed at the Allen Institute for Artificial Intelligence in 2018</a:t>
            </a:r>
            <a:r>
              <a:rPr lang="en-GB" sz="2000" baseline="30000" dirty="0">
                <a:solidFill>
                  <a:srgbClr val="000000"/>
                </a:solidFill>
                <a:latin typeface="Arial" panose="020B0604020202020204" pitchFamily="34" charset="0"/>
                <a:cs typeface="Arial" panose="020B0604020202020204" pitchFamily="34" charset="0"/>
              </a:rPr>
              <a:t>(1)</a:t>
            </a:r>
            <a:r>
              <a:rPr lang="en-GB" sz="2000" dirty="0">
                <a:solidFill>
                  <a:srgbClr val="000000"/>
                </a:solidFill>
                <a:latin typeface="Arial" panose="020B0604020202020204" pitchFamily="34" charset="0"/>
                <a:cs typeface="Arial" panose="020B0604020202020204" pitchFamily="34" charset="0"/>
              </a:rPr>
              <a:t>.</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ELMo started a trend of large pre-trained </a:t>
            </a:r>
            <a:r>
              <a:rPr lang="en-GB" sz="2000" i="1" dirty="0">
                <a:solidFill>
                  <a:srgbClr val="000000"/>
                </a:solidFill>
                <a:latin typeface="Arial" panose="020B0604020202020204" pitchFamily="34" charset="0"/>
                <a:cs typeface="Arial" panose="020B0604020202020204" pitchFamily="34" charset="0"/>
              </a:rPr>
              <a:t>contextual</a:t>
            </a:r>
            <a:r>
              <a:rPr lang="en-GB" sz="2000" dirty="0">
                <a:solidFill>
                  <a:srgbClr val="000000"/>
                </a:solidFill>
                <a:latin typeface="Arial" panose="020B0604020202020204" pitchFamily="34" charset="0"/>
                <a:cs typeface="Arial" panose="020B0604020202020204" pitchFamily="34" charset="0"/>
              </a:rPr>
              <a:t> language models that can later be fine-tuned for NLP tasks.</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ELMo uses Multi-layer Bi-directional recurrent networks (BiLSTM).</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This means for a given word we get its </a:t>
            </a:r>
            <a:r>
              <a:rPr lang="en-GB" sz="2000" i="1" dirty="0">
                <a:solidFill>
                  <a:srgbClr val="000000"/>
                </a:solidFill>
                <a:latin typeface="Arial" panose="020B0604020202020204" pitchFamily="34" charset="0"/>
                <a:cs typeface="Arial" panose="020B0604020202020204" pitchFamily="34" charset="0"/>
              </a:rPr>
              <a:t>past</a:t>
            </a:r>
            <a:r>
              <a:rPr lang="en-GB" sz="2000" dirty="0">
                <a:solidFill>
                  <a:srgbClr val="000000"/>
                </a:solidFill>
                <a:latin typeface="Arial" panose="020B0604020202020204" pitchFamily="34" charset="0"/>
                <a:cs typeface="Arial" panose="020B0604020202020204" pitchFamily="34" charset="0"/>
              </a:rPr>
              <a:t> and </a:t>
            </a:r>
            <a:r>
              <a:rPr lang="en-GB" sz="2000" i="1" dirty="0">
                <a:solidFill>
                  <a:srgbClr val="000000"/>
                </a:solidFill>
                <a:latin typeface="Arial" panose="020B0604020202020204" pitchFamily="34" charset="0"/>
                <a:cs typeface="Arial" panose="020B0604020202020204" pitchFamily="34" charset="0"/>
              </a:rPr>
              <a:t>future</a:t>
            </a:r>
            <a:r>
              <a:rPr lang="en-GB" sz="2000" dirty="0">
                <a:solidFill>
                  <a:srgbClr val="000000"/>
                </a:solidFill>
                <a:latin typeface="Arial" panose="020B0604020202020204" pitchFamily="34" charset="0"/>
                <a:cs typeface="Arial" panose="020B0604020202020204" pitchFamily="34" charset="0"/>
              </a:rPr>
              <a:t> context within a sentence.</a:t>
            </a:r>
          </a:p>
        </p:txBody>
      </p:sp>
      <p:pic>
        <p:nvPicPr>
          <p:cNvPr id="3" name="Picture 2">
            <a:extLst>
              <a:ext uri="{FF2B5EF4-FFF2-40B4-BE49-F238E27FC236}">
                <a16:creationId xmlns:a16="http://schemas.microsoft.com/office/drawing/2014/main" id="{8C775E7F-73DF-4CED-A7EB-DA46918A49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1383" y="3099621"/>
            <a:ext cx="4957762" cy="3166571"/>
          </a:xfrm>
          <a:prstGeom prst="rect">
            <a:avLst/>
          </a:prstGeom>
        </p:spPr>
      </p:pic>
      <p:sp>
        <p:nvSpPr>
          <p:cNvPr id="12" name="TextBox 11">
            <a:extLst>
              <a:ext uri="{FF2B5EF4-FFF2-40B4-BE49-F238E27FC236}">
                <a16:creationId xmlns:a16="http://schemas.microsoft.com/office/drawing/2014/main" id="{4885FB60-ABFC-4CF5-A4E1-61DB59E4A2C1}"/>
              </a:ext>
            </a:extLst>
          </p:cNvPr>
          <p:cNvSpPr txBox="1"/>
          <p:nvPr/>
        </p:nvSpPr>
        <p:spPr>
          <a:xfrm>
            <a:off x="566732" y="6266192"/>
            <a:ext cx="7691443" cy="215444"/>
          </a:xfrm>
          <a:prstGeom prst="rect">
            <a:avLst/>
          </a:prstGeom>
          <a:noFill/>
        </p:spPr>
        <p:txBody>
          <a:bodyPr wrap="square" rtlCol="0">
            <a:spAutoFit/>
          </a:bodyPr>
          <a:lstStyle/>
          <a:p>
            <a:pPr marL="228600" indent="-228600">
              <a:buAutoNum type="arabicParenBoth"/>
            </a:pPr>
            <a:r>
              <a:rPr lang="en-GB" sz="800" dirty="0"/>
              <a:t>Peters, M. E. </a:t>
            </a:r>
            <a:r>
              <a:rPr lang="en-GB" sz="800" i="1" dirty="0"/>
              <a:t>et al.</a:t>
            </a:r>
            <a:r>
              <a:rPr lang="en-GB" sz="800" dirty="0"/>
              <a:t> (2018) ‘Deep Contextualized Word Representations’, in </a:t>
            </a:r>
            <a:r>
              <a:rPr lang="en-GB" sz="800" i="1" dirty="0"/>
              <a:t>NAACL 2018</a:t>
            </a:r>
            <a:r>
              <a:rPr lang="en-GB" sz="800" dirty="0"/>
              <a:t>. Available at: http://allennlp.org/elmo (Accessed: 13 July 2018).</a:t>
            </a:r>
          </a:p>
        </p:txBody>
      </p:sp>
      <p:pic>
        <p:nvPicPr>
          <p:cNvPr id="1028" name="Picture 4" descr="Image result for allennlp logo">
            <a:extLst>
              <a:ext uri="{FF2B5EF4-FFF2-40B4-BE49-F238E27FC236}">
                <a16:creationId xmlns:a16="http://schemas.microsoft.com/office/drawing/2014/main" id="{7E93C2C7-6E91-44B3-BD6B-140307548CB6}"/>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588867" y="2037973"/>
            <a:ext cx="3181703" cy="560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6789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ELMo!</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2" name="TextBox 11">
            <a:extLst>
              <a:ext uri="{FF2B5EF4-FFF2-40B4-BE49-F238E27FC236}">
                <a16:creationId xmlns:a16="http://schemas.microsoft.com/office/drawing/2014/main" id="{4885FB60-ABFC-4CF5-A4E1-61DB59E4A2C1}"/>
              </a:ext>
            </a:extLst>
          </p:cNvPr>
          <p:cNvSpPr txBox="1"/>
          <p:nvPr/>
        </p:nvSpPr>
        <p:spPr>
          <a:xfrm>
            <a:off x="566732" y="6266192"/>
            <a:ext cx="7519993" cy="215444"/>
          </a:xfrm>
          <a:prstGeom prst="rect">
            <a:avLst/>
          </a:prstGeom>
          <a:noFill/>
        </p:spPr>
        <p:txBody>
          <a:bodyPr wrap="square" rtlCol="0">
            <a:spAutoFit/>
          </a:bodyPr>
          <a:lstStyle/>
          <a:p>
            <a:pPr marL="228600" indent="-228600">
              <a:buAutoNum type="arabicParenBoth"/>
            </a:pPr>
            <a:r>
              <a:rPr lang="en-GB" sz="800" dirty="0"/>
              <a:t>Peters, M. E. </a:t>
            </a:r>
            <a:r>
              <a:rPr lang="en-GB" sz="800" i="1" dirty="0"/>
              <a:t>et al.</a:t>
            </a:r>
            <a:r>
              <a:rPr lang="en-GB" sz="800" dirty="0"/>
              <a:t> (2018) ‘Deep Contextualized Word Representations’, in </a:t>
            </a:r>
            <a:r>
              <a:rPr lang="en-GB" sz="800" i="1" dirty="0"/>
              <a:t>NAACL 2018</a:t>
            </a:r>
            <a:r>
              <a:rPr lang="en-GB" sz="800" dirty="0"/>
              <a:t>.</a:t>
            </a:r>
          </a:p>
        </p:txBody>
      </p:sp>
      <p:pic>
        <p:nvPicPr>
          <p:cNvPr id="7" name="Picture 6">
            <a:extLst>
              <a:ext uri="{FF2B5EF4-FFF2-40B4-BE49-F238E27FC236}">
                <a16:creationId xmlns:a16="http://schemas.microsoft.com/office/drawing/2014/main" id="{128DCDE4-F1CC-4B43-B8B0-C00D140A3C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337" y="1176076"/>
            <a:ext cx="10601325" cy="4947725"/>
          </a:xfrm>
          <a:prstGeom prst="rect">
            <a:avLst/>
          </a:prstGeom>
        </p:spPr>
      </p:pic>
      <p:pic>
        <p:nvPicPr>
          <p:cNvPr id="13" name="Picture 12">
            <a:extLst>
              <a:ext uri="{FF2B5EF4-FFF2-40B4-BE49-F238E27FC236}">
                <a16:creationId xmlns:a16="http://schemas.microsoft.com/office/drawing/2014/main" id="{70DA4A26-1266-46AE-9E79-6E1F836B9A79}"/>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191249" y="91260"/>
            <a:ext cx="1035899" cy="1033301"/>
          </a:xfrm>
          <a:prstGeom prst="rect">
            <a:avLst/>
          </a:prstGeom>
        </p:spPr>
      </p:pic>
    </p:spTree>
    <p:extLst>
      <p:ext uri="{BB962C8B-B14F-4D97-AF65-F5344CB8AC3E}">
        <p14:creationId xmlns:p14="http://schemas.microsoft.com/office/powerpoint/2010/main" val="2104005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4000" dirty="0">
                <a:solidFill>
                  <a:srgbClr val="000000"/>
                </a:solidFill>
                <a:latin typeface="Arial" panose="020B0604020202020204" pitchFamily="34" charset="0"/>
                <a:cs typeface="Arial" panose="020B0604020202020204" pitchFamily="34" charset="0"/>
              </a:rPr>
              <a:t>Recurrent</a:t>
            </a: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Neural Networks (</a:t>
            </a:r>
            <a:r>
              <a:rPr lang="en-GB" sz="4000" dirty="0">
                <a:solidFill>
                  <a:srgbClr val="000000"/>
                </a:solidFill>
                <a:latin typeface="Arial" panose="020B0604020202020204" pitchFamily="34" charset="0"/>
                <a:cs typeface="Arial" panose="020B0604020202020204" pitchFamily="34" charset="0"/>
              </a:rPr>
              <a:t>R</a:t>
            </a: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NN)</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1" y="1536174"/>
            <a:ext cx="5058247" cy="1323439"/>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Neural Network for data with a temporal relationship i.e. sequences of data where the past (or future) data might influence the present. </a:t>
            </a:r>
            <a:r>
              <a:rPr kumimoji="0" lang="en-GB" sz="2000" b="0" i="0" u="none" strike="noStrike" kern="1200" cap="none" spc="0" normalizeH="0" baseline="30000" noProof="0" dirty="0">
                <a:ln>
                  <a:noFill/>
                </a:ln>
                <a:solidFill>
                  <a:srgbClr val="000000"/>
                </a:solidFill>
                <a:effectLst/>
                <a:uLnTx/>
                <a:uFillTx/>
                <a:latin typeface="Arial" panose="020B0604020202020204" pitchFamily="34" charset="0"/>
                <a:ea typeface="+mn-ea"/>
                <a:cs typeface="Arial" panose="020B0604020202020204" pitchFamily="34" charset="0"/>
              </a:rPr>
              <a:t>(1)</a:t>
            </a:r>
          </a:p>
        </p:txBody>
      </p:sp>
      <p:sp>
        <p:nvSpPr>
          <p:cNvPr id="8" name="TextBox 7">
            <a:extLst>
              <a:ext uri="{FF2B5EF4-FFF2-40B4-BE49-F238E27FC236}">
                <a16:creationId xmlns:a16="http://schemas.microsoft.com/office/drawing/2014/main" id="{F8832365-7C72-47BD-B291-4710E17DDF37}"/>
              </a:ext>
            </a:extLst>
          </p:cNvPr>
          <p:cNvSpPr txBox="1"/>
          <p:nvPr/>
        </p:nvSpPr>
        <p:spPr>
          <a:xfrm>
            <a:off x="6460236" y="1535790"/>
            <a:ext cx="5231208" cy="1015663"/>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RNN share an internal ‘</a:t>
            </a:r>
            <a:r>
              <a:rPr kumimoji="0" lang="en-GB" sz="2000" b="0"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hidden-state</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across all inputs. Effectively a network with </a:t>
            </a:r>
            <a:r>
              <a:rPr kumimoji="0" lang="en-GB" sz="2000" b="0"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memory</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of what it has previously seen.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7088" y="2612282"/>
            <a:ext cx="6834476" cy="3593464"/>
          </a:xfrm>
          <a:prstGeom prst="rect">
            <a:avLst/>
          </a:prstGeom>
        </p:spPr>
      </p:pic>
      <p:sp>
        <p:nvSpPr>
          <p:cNvPr id="10" name="TextBox 9">
            <a:extLst>
              <a:ext uri="{FF2B5EF4-FFF2-40B4-BE49-F238E27FC236}">
                <a16:creationId xmlns:a16="http://schemas.microsoft.com/office/drawing/2014/main" id="{53F5991D-6EBE-40B2-A7BF-0049E2285854}"/>
              </a:ext>
            </a:extLst>
          </p:cNvPr>
          <p:cNvSpPr txBox="1"/>
          <p:nvPr/>
        </p:nvSpPr>
        <p:spPr>
          <a:xfrm>
            <a:off x="566732" y="6266192"/>
            <a:ext cx="10881197" cy="338554"/>
          </a:xfrm>
          <a:prstGeom prst="rect">
            <a:avLst/>
          </a:prstGeom>
          <a:noFill/>
        </p:spPr>
        <p:txBody>
          <a:bodyPr wrap="square" rtlCol="0">
            <a:spAutoFit/>
          </a:bodyPr>
          <a:lstStyle/>
          <a:p>
            <a:pPr marL="228600" indent="-228600">
              <a:buFontTx/>
              <a:buAutoNum type="arabicParenBoth"/>
            </a:pPr>
            <a:r>
              <a:rPr lang="en-US" sz="800" dirty="0"/>
              <a:t>Pearlmutter, B.A. (1989) Learning State Space Trajectories in Recurrent Neural Networks. </a:t>
            </a:r>
            <a:r>
              <a:rPr lang="en-US" sz="800" i="1" dirty="0"/>
              <a:t>Neural Computation</a:t>
            </a:r>
            <a:r>
              <a:rPr lang="en-US" sz="800" dirty="0"/>
              <a:t> [online]. 1 pp. 263–269. Available from: https://www.mitpressjournals.org/doi/pdfplus/10.1162/neco.1989.1.2.263.</a:t>
            </a:r>
          </a:p>
          <a:p>
            <a:pPr marL="228600" indent="-228600">
              <a:buFontTx/>
              <a:buAutoNum type="arabicParenBoth"/>
            </a:pPr>
            <a:endParaRPr lang="en-US" sz="800" dirty="0"/>
          </a:p>
        </p:txBody>
      </p:sp>
    </p:spTree>
    <p:extLst>
      <p:ext uri="{BB962C8B-B14F-4D97-AF65-F5344CB8AC3E}">
        <p14:creationId xmlns:p14="http://schemas.microsoft.com/office/powerpoint/2010/main" val="600823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ELMo!</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422709" cy="4708981"/>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Pre-training on a 1 Billion word corpus is expensive and time consuming.</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Now we can ‘freeze’ the LSTM layers (i.e. not train them anymore) and generate contextual embeddings.</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Layer-1 ‘learned’ semantics and;</a:t>
            </a: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L</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ayer-2 syntax of language (e.g. POS).</a:t>
            </a:r>
          </a:p>
          <a:p>
            <a:pPr marR="0" lvl="0" algn="l" defTabSz="457200" rtl="0" eaLnBrk="1" fontAlgn="auto" latinLnBrk="0" hangingPunct="1">
              <a:lnSpc>
                <a:spcPct val="100000"/>
              </a:lnSpc>
              <a:spcBef>
                <a:spcPts val="0"/>
              </a:spcBef>
              <a:spcAft>
                <a:spcPts val="0"/>
              </a:spcAft>
              <a:buClrTx/>
              <a:buSzTx/>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ELMO achieved state of the art results on 6 different NLP tasks.</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b="1" dirty="0">
                <a:solidFill>
                  <a:srgbClr val="000000"/>
                </a:solidFill>
                <a:latin typeface="Arial" panose="020B0604020202020204" pitchFamily="34" charset="0"/>
                <a:cs typeface="Arial" panose="020B0604020202020204" pitchFamily="34" charset="0"/>
              </a:rPr>
              <a:t>Even</a:t>
            </a: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more Transfer Learning!</a:t>
            </a:r>
          </a:p>
          <a:p>
            <a:pPr lvl="0" defTabSz="457200">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2" name="TextBox 11">
            <a:extLst>
              <a:ext uri="{FF2B5EF4-FFF2-40B4-BE49-F238E27FC236}">
                <a16:creationId xmlns:a16="http://schemas.microsoft.com/office/drawing/2014/main" id="{4885FB60-ABFC-4CF5-A4E1-61DB59E4A2C1}"/>
              </a:ext>
            </a:extLst>
          </p:cNvPr>
          <p:cNvSpPr txBox="1"/>
          <p:nvPr/>
        </p:nvSpPr>
        <p:spPr>
          <a:xfrm>
            <a:off x="566732" y="6266192"/>
            <a:ext cx="7691443" cy="215444"/>
          </a:xfrm>
          <a:prstGeom prst="rect">
            <a:avLst/>
          </a:prstGeom>
          <a:noFill/>
        </p:spPr>
        <p:txBody>
          <a:bodyPr wrap="square" rtlCol="0">
            <a:spAutoFit/>
          </a:bodyPr>
          <a:lstStyle/>
          <a:p>
            <a:pPr marL="228600" indent="-228600">
              <a:buAutoNum type="arabicParenBoth"/>
            </a:pPr>
            <a:r>
              <a:rPr lang="en-GB" sz="800" dirty="0"/>
              <a:t>Peters, M. E. </a:t>
            </a:r>
            <a:r>
              <a:rPr lang="en-GB" sz="800" i="1" dirty="0"/>
              <a:t>et al.</a:t>
            </a:r>
            <a:r>
              <a:rPr lang="en-GB" sz="800" dirty="0"/>
              <a:t> (2018) ‘Deep Contextualized Word Representations’, in </a:t>
            </a:r>
            <a:r>
              <a:rPr lang="en-GB" sz="800" i="1" dirty="0"/>
              <a:t>NAACL 2018</a:t>
            </a:r>
            <a:r>
              <a:rPr lang="en-GB" sz="800" dirty="0"/>
              <a:t>. Available at: http://allennlp.org/elmo (Accessed: 13 July 2018).</a:t>
            </a:r>
          </a:p>
        </p:txBody>
      </p:sp>
      <p:graphicFrame>
        <p:nvGraphicFramePr>
          <p:cNvPr id="8" name="Table 7">
            <a:extLst>
              <a:ext uri="{FF2B5EF4-FFF2-40B4-BE49-F238E27FC236}">
                <a16:creationId xmlns:a16="http://schemas.microsoft.com/office/drawing/2014/main" id="{12EA4FC8-F738-4AFD-94EA-BB389BC05098}"/>
              </a:ext>
            </a:extLst>
          </p:cNvPr>
          <p:cNvGraphicFramePr>
            <a:graphicFrameLocks noGrp="1"/>
          </p:cNvGraphicFramePr>
          <p:nvPr/>
        </p:nvGraphicFramePr>
        <p:xfrm>
          <a:off x="7236901" y="1536174"/>
          <a:ext cx="4421699" cy="3200400"/>
        </p:xfrm>
        <a:graphic>
          <a:graphicData uri="http://schemas.openxmlformats.org/drawingml/2006/table">
            <a:tbl>
              <a:tblPr firstRow="1" bandRow="1">
                <a:tableStyleId>{BC89EF96-8CEA-46FF-86C4-4CE0E7609802}</a:tableStyleId>
              </a:tblPr>
              <a:tblGrid>
                <a:gridCol w="2222409">
                  <a:extLst>
                    <a:ext uri="{9D8B030D-6E8A-4147-A177-3AD203B41FA5}">
                      <a16:colId xmlns:a16="http://schemas.microsoft.com/office/drawing/2014/main" val="2419272702"/>
                    </a:ext>
                  </a:extLst>
                </a:gridCol>
                <a:gridCol w="2199290">
                  <a:extLst>
                    <a:ext uri="{9D8B030D-6E8A-4147-A177-3AD203B41FA5}">
                      <a16:colId xmlns:a16="http://schemas.microsoft.com/office/drawing/2014/main" val="2053880814"/>
                    </a:ext>
                  </a:extLst>
                </a:gridCol>
              </a:tblGrid>
              <a:tr h="370840">
                <a:tc>
                  <a:txBody>
                    <a:bodyPr/>
                    <a:lstStyle/>
                    <a:p>
                      <a:pPr algn="ctr"/>
                      <a:r>
                        <a:rPr lang="en-GB" dirty="0"/>
                        <a:t>Task</a:t>
                      </a:r>
                    </a:p>
                  </a:txBody>
                  <a:tcPr anchor="ctr"/>
                </a:tc>
                <a:tc>
                  <a:txBody>
                    <a:bodyPr/>
                    <a:lstStyle/>
                    <a:p>
                      <a:pPr algn="ctr"/>
                      <a:r>
                        <a:rPr lang="en-GB" dirty="0"/>
                        <a:t>Accuracy % (Increase )</a:t>
                      </a:r>
                    </a:p>
                  </a:txBody>
                  <a:tcPr anchor="ctr"/>
                </a:tc>
                <a:extLst>
                  <a:ext uri="{0D108BD9-81ED-4DB2-BD59-A6C34878D82A}">
                    <a16:rowId xmlns:a16="http://schemas.microsoft.com/office/drawing/2014/main" val="2508634838"/>
                  </a:ext>
                </a:extLst>
              </a:tr>
              <a:tr h="370840">
                <a:tc>
                  <a:txBody>
                    <a:bodyPr/>
                    <a:lstStyle/>
                    <a:p>
                      <a:r>
                        <a:rPr lang="en-GB" dirty="0"/>
                        <a:t>Question Answering (SQuAD)</a:t>
                      </a:r>
                    </a:p>
                  </a:txBody>
                  <a:tcPr/>
                </a:tc>
                <a:tc>
                  <a:txBody>
                    <a:bodyPr/>
                    <a:lstStyle/>
                    <a:p>
                      <a:pPr algn="ctr"/>
                      <a:r>
                        <a:rPr lang="en-GB" dirty="0"/>
                        <a:t>85.8 (+24.9%)</a:t>
                      </a:r>
                    </a:p>
                  </a:txBody>
                  <a:tcPr anchor="ctr"/>
                </a:tc>
                <a:extLst>
                  <a:ext uri="{0D108BD9-81ED-4DB2-BD59-A6C34878D82A}">
                    <a16:rowId xmlns:a16="http://schemas.microsoft.com/office/drawing/2014/main" val="3357166439"/>
                  </a:ext>
                </a:extLst>
              </a:tr>
              <a:tr h="370840">
                <a:tc>
                  <a:txBody>
                    <a:bodyPr/>
                    <a:lstStyle/>
                    <a:p>
                      <a:r>
                        <a:rPr lang="en-GB" dirty="0"/>
                        <a:t>Named Entity Recognition (CoNLL)</a:t>
                      </a:r>
                    </a:p>
                  </a:txBody>
                  <a:tcPr/>
                </a:tc>
                <a:tc>
                  <a:txBody>
                    <a:bodyPr/>
                    <a:lstStyle/>
                    <a:p>
                      <a:pPr algn="ctr"/>
                      <a:r>
                        <a:rPr lang="en-GB" dirty="0"/>
                        <a:t>92.2 (+21%)</a:t>
                      </a:r>
                    </a:p>
                  </a:txBody>
                  <a:tcPr anchor="ctr"/>
                </a:tc>
                <a:extLst>
                  <a:ext uri="{0D108BD9-81ED-4DB2-BD59-A6C34878D82A}">
                    <a16:rowId xmlns:a16="http://schemas.microsoft.com/office/drawing/2014/main" val="853195600"/>
                  </a:ext>
                </a:extLst>
              </a:tr>
              <a:tr h="370840">
                <a:tc>
                  <a:txBody>
                    <a:bodyPr/>
                    <a:lstStyle/>
                    <a:p>
                      <a:r>
                        <a:rPr lang="en-GB" dirty="0"/>
                        <a:t>Coreference Resolution (Coref)</a:t>
                      </a:r>
                    </a:p>
                  </a:txBody>
                  <a:tcPr/>
                </a:tc>
                <a:tc>
                  <a:txBody>
                    <a:bodyPr/>
                    <a:lstStyle/>
                    <a:p>
                      <a:pPr algn="ctr"/>
                      <a:r>
                        <a:rPr lang="en-GB" dirty="0"/>
                        <a:t>70.4 (+9.8%)</a:t>
                      </a:r>
                    </a:p>
                  </a:txBody>
                  <a:tcPr anchor="ctr"/>
                </a:tc>
                <a:extLst>
                  <a:ext uri="{0D108BD9-81ED-4DB2-BD59-A6C34878D82A}">
                    <a16:rowId xmlns:a16="http://schemas.microsoft.com/office/drawing/2014/main" val="2555248028"/>
                  </a:ext>
                </a:extLst>
              </a:tr>
              <a:tr h="370840">
                <a:tc>
                  <a:txBody>
                    <a:bodyPr/>
                    <a:lstStyle/>
                    <a:p>
                      <a:r>
                        <a:rPr lang="en-GB" dirty="0"/>
                        <a:t>Sentiment Analysis (SST-5)</a:t>
                      </a:r>
                    </a:p>
                  </a:txBody>
                  <a:tcPr/>
                </a:tc>
                <a:tc>
                  <a:txBody>
                    <a:bodyPr/>
                    <a:lstStyle/>
                    <a:p>
                      <a:pPr algn="ctr"/>
                      <a:r>
                        <a:rPr lang="en-GB" dirty="0"/>
                        <a:t>54.7 (+6.8%)</a:t>
                      </a:r>
                    </a:p>
                  </a:txBody>
                  <a:tcPr anchor="ctr"/>
                </a:tc>
                <a:extLst>
                  <a:ext uri="{0D108BD9-81ED-4DB2-BD59-A6C34878D82A}">
                    <a16:rowId xmlns:a16="http://schemas.microsoft.com/office/drawing/2014/main" val="1056210960"/>
                  </a:ext>
                </a:extLst>
              </a:tr>
            </a:tbl>
          </a:graphicData>
        </a:graphic>
      </p:graphicFrame>
    </p:spTree>
    <p:extLst>
      <p:ext uri="{BB962C8B-B14F-4D97-AF65-F5344CB8AC3E}">
        <p14:creationId xmlns:p14="http://schemas.microsoft.com/office/powerpoint/2010/main" val="2878154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86B12-73D0-636E-9BD9-8172099D9375}"/>
              </a:ext>
            </a:extLst>
          </p:cNvPr>
          <p:cNvSpPr>
            <a:spLocks noGrp="1"/>
          </p:cNvSpPr>
          <p:nvPr>
            <p:ph type="title"/>
          </p:nvPr>
        </p:nvSpPr>
        <p:spPr/>
        <p:txBody>
          <a:bodyPr/>
          <a:lstStyle/>
          <a:p>
            <a:r>
              <a:rPr lang="en-US" dirty="0"/>
              <a:t>Good explainer … issues from 4:37</a:t>
            </a:r>
          </a:p>
        </p:txBody>
      </p:sp>
      <p:pic>
        <p:nvPicPr>
          <p:cNvPr id="4" name="Online Media 3" descr="NLP for Developers: Transformers | Rasa">
            <a:hlinkClick r:id="" action="ppaction://media"/>
            <a:extLst>
              <a:ext uri="{FF2B5EF4-FFF2-40B4-BE49-F238E27FC236}">
                <a16:creationId xmlns:a16="http://schemas.microsoft.com/office/drawing/2014/main" id="{45A5A8DF-55E8-386A-533D-33EAD260A02E}"/>
              </a:ext>
            </a:extLst>
          </p:cNvPr>
          <p:cNvPicPr>
            <a:picLocks noGrp="1" noRot="1" noChangeAspect="1"/>
          </p:cNvPicPr>
          <p:nvPr>
            <p:ph idx="1"/>
            <a:videoFile r:link="rId1"/>
          </p:nvPr>
        </p:nvPicPr>
        <p:blipFill>
          <a:blip r:embed="rId3"/>
          <a:stretch>
            <a:fillRect/>
          </a:stretch>
        </p:blipFill>
        <p:spPr>
          <a:xfrm>
            <a:off x="2246313" y="1825625"/>
            <a:ext cx="7700962" cy="4351338"/>
          </a:xfrm>
          <a:prstGeom prst="rect">
            <a:avLst/>
          </a:prstGeom>
        </p:spPr>
      </p:pic>
    </p:spTree>
    <p:extLst>
      <p:ext uri="{BB962C8B-B14F-4D97-AF65-F5344CB8AC3E}">
        <p14:creationId xmlns:p14="http://schemas.microsoft.com/office/powerpoint/2010/main" val="3986391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defTabSz="457200">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Part3: Attention and Transformers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633451" cy="4093428"/>
          </a:xfrm>
          <a:prstGeom prst="rect">
            <a:avLst/>
          </a:prstGeom>
          <a:noFill/>
        </p:spPr>
        <p:txBody>
          <a:bodyPr wrap="square" rtlCol="0">
            <a:spAutoFit/>
          </a:bodyPr>
          <a:lstStyle/>
          <a:p>
            <a:pPr marL="342900" lvl="0"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Sequence-to-sequence (Seq2seq)</a:t>
            </a:r>
          </a:p>
          <a:p>
            <a:pPr marL="342900" lvl="0" indent="-342900" defTabSz="457200">
              <a:buFont typeface="Arial" panose="020B0604020202020204" pitchFamily="34" charset="0"/>
              <a:buChar char="•"/>
              <a:defRPr/>
            </a:pPr>
            <a:endParaRPr lang="en-GB" sz="2000" dirty="0">
              <a:solidFill>
                <a:srgbClr val="000000"/>
              </a:solidFill>
              <a:latin typeface="Arial" panose="020B0604020202020204" pitchFamily="34" charset="0"/>
              <a:cs typeface="Arial" panose="020B0604020202020204" pitchFamily="34" charset="0"/>
            </a:endParaRPr>
          </a:p>
          <a:p>
            <a:pPr marL="342900" lvl="0"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Attention Mechanisms</a:t>
            </a:r>
          </a:p>
          <a:p>
            <a:pPr marL="800100" lvl="1"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Self</a:t>
            </a:r>
          </a:p>
          <a:p>
            <a:pPr marL="800100" lvl="1"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Hard/Soft</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marL="342900" lvl="0"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Word-overlap Metrics</a:t>
            </a:r>
          </a:p>
          <a:p>
            <a:pPr lvl="1" defTabSz="457200">
              <a:defRPr/>
            </a:pPr>
            <a:endParaRPr lang="en-GB" sz="2000" dirty="0">
              <a:solidFill>
                <a:srgbClr val="000000"/>
              </a:solidFill>
            </a:endParaRPr>
          </a:p>
          <a:p>
            <a:pPr marL="342900" lvl="0"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Transformers</a:t>
            </a:r>
          </a:p>
          <a:p>
            <a:pPr marL="800100" lvl="1"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BERT</a:t>
            </a:r>
          </a:p>
          <a:p>
            <a:pPr marL="800100" lvl="1"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GLUE and </a:t>
            </a:r>
            <a:r>
              <a:rPr lang="en-GB" sz="2000" dirty="0" err="1">
                <a:solidFill>
                  <a:srgbClr val="000000"/>
                </a:solidFill>
                <a:latin typeface="Arial" panose="020B0604020202020204" pitchFamily="34" charset="0"/>
                <a:cs typeface="Arial" panose="020B0604020202020204" pitchFamily="34" charset="0"/>
              </a:rPr>
              <a:t>SQuAD</a:t>
            </a:r>
            <a:endParaRPr lang="en-GB" sz="2000" dirty="0">
              <a:solidFill>
                <a:srgbClr val="000000"/>
              </a:solidFill>
              <a:latin typeface="Arial" panose="020B0604020202020204" pitchFamily="34" charset="0"/>
              <a:cs typeface="Arial" panose="020B0604020202020204" pitchFamily="34" charset="0"/>
            </a:endParaRPr>
          </a:p>
          <a:p>
            <a:pPr marL="342900" lvl="0" indent="-342900" defTabSz="457200">
              <a:buFont typeface="Arial" panose="020B0604020202020204" pitchFamily="34" charset="0"/>
              <a:buChar char="•"/>
              <a:defRPr/>
            </a:pPr>
            <a:endParaRPr lang="en-GB" sz="2000" dirty="0">
              <a:solidFill>
                <a:srgbClr val="000000"/>
              </a:solidFill>
              <a:latin typeface="Arial" panose="020B0604020202020204" pitchFamily="34" charset="0"/>
              <a:cs typeface="Arial" panose="020B0604020202020204" pitchFamily="34" charset="0"/>
            </a:endParaRPr>
          </a:p>
          <a:p>
            <a:pPr marL="342900" lvl="0" indent="-342900" defTabSz="457200">
              <a:buFont typeface="Arial" panose="020B0604020202020204" pitchFamily="34" charset="0"/>
              <a:buChar char="•"/>
              <a:defRPr/>
            </a:pPr>
            <a:endParaRPr lang="en-GB" sz="2000" dirty="0">
              <a:solidFill>
                <a:srgbClr val="000000"/>
              </a:solidFill>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03E0BDC2-7E50-6EDD-C471-084828FF7E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6831" y="2084467"/>
            <a:ext cx="3231912" cy="4181917"/>
          </a:xfrm>
          <a:prstGeom prst="rect">
            <a:avLst/>
          </a:prstGeom>
        </p:spPr>
      </p:pic>
    </p:spTree>
    <p:extLst>
      <p:ext uri="{BB962C8B-B14F-4D97-AF65-F5344CB8AC3E}">
        <p14:creationId xmlns:p14="http://schemas.microsoft.com/office/powerpoint/2010/main" val="933523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defTabSz="457200">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Sequence-to-Sequence </a:t>
            </a:r>
            <a:r>
              <a:rPr lang="en-GB" sz="4000" dirty="0">
                <a:solidFill>
                  <a:srgbClr val="000000"/>
                </a:solidFill>
                <a:latin typeface="Arial" panose="020B0604020202020204" pitchFamily="34" charset="0"/>
                <a:cs typeface="Arial" panose="020B0604020202020204" pitchFamily="34" charset="0"/>
              </a:rPr>
              <a:t>(Seq2seq)</a:t>
            </a: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4374302" cy="4093428"/>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 typical RNN model has fixed-size input and output vectors. However, this is not always desirable. </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Consider Machine Translation (MT). An English phrase may have more (or fewer) tokens than its French translation.</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Similarly, for speech recognition, text summarisation or language generation we may need a different number of inputs and outputs.</a:t>
            </a:r>
          </a:p>
        </p:txBody>
      </p:sp>
      <p:pic>
        <p:nvPicPr>
          <p:cNvPr id="4" name="Picture 3" descr="A picture containing icon&#10;&#10;Description automatically generated">
            <a:extLst>
              <a:ext uri="{FF2B5EF4-FFF2-40B4-BE49-F238E27FC236}">
                <a16:creationId xmlns:a16="http://schemas.microsoft.com/office/drawing/2014/main" id="{FDB72572-0AF4-12BB-CFC4-1101E518CF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092873"/>
            <a:ext cx="5605657" cy="2672253"/>
          </a:xfrm>
          <a:prstGeom prst="rect">
            <a:avLst/>
          </a:prstGeom>
        </p:spPr>
      </p:pic>
    </p:spTree>
    <p:extLst>
      <p:ext uri="{BB962C8B-B14F-4D97-AF65-F5344CB8AC3E}">
        <p14:creationId xmlns:p14="http://schemas.microsoft.com/office/powerpoint/2010/main" val="12175681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defTabSz="457200">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Sequence-to-Sequence </a:t>
            </a:r>
            <a:r>
              <a:rPr lang="en-GB" sz="4000" dirty="0">
                <a:solidFill>
                  <a:srgbClr val="000000"/>
                </a:solidFill>
                <a:latin typeface="Arial" panose="020B0604020202020204" pitchFamily="34" charset="0"/>
                <a:cs typeface="Arial" panose="020B0604020202020204" pitchFamily="34" charset="0"/>
              </a:rPr>
              <a:t>(Seq2Seq)</a:t>
            </a: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4374302" cy="4401205"/>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Seq2Seq or Encoder-decoder models help solve this problem by separating the input </a:t>
            </a:r>
            <a:r>
              <a:rPr lang="en-GB" sz="2000" i="1" dirty="0">
                <a:solidFill>
                  <a:srgbClr val="000000"/>
                </a:solidFill>
                <a:latin typeface="Arial" panose="020B0604020202020204" pitchFamily="34" charset="0"/>
                <a:cs typeface="Arial" panose="020B0604020202020204" pitchFamily="34" charset="0"/>
              </a:rPr>
              <a:t>encoding</a:t>
            </a:r>
            <a:r>
              <a:rPr lang="en-GB" sz="2000" dirty="0">
                <a:solidFill>
                  <a:srgbClr val="000000"/>
                </a:solidFill>
                <a:latin typeface="Arial" panose="020B0604020202020204" pitchFamily="34" charset="0"/>
                <a:cs typeface="Arial" panose="020B0604020202020204" pitchFamily="34" charset="0"/>
              </a:rPr>
              <a:t> and output </a:t>
            </a:r>
            <a:r>
              <a:rPr lang="en-GB" sz="2000" i="1" dirty="0">
                <a:solidFill>
                  <a:srgbClr val="000000"/>
                </a:solidFill>
                <a:latin typeface="Arial" panose="020B0604020202020204" pitchFamily="34" charset="0"/>
                <a:cs typeface="Arial" panose="020B0604020202020204" pitchFamily="34" charset="0"/>
              </a:rPr>
              <a:t>decoding</a:t>
            </a:r>
            <a:r>
              <a:rPr lang="en-GB" sz="2000" dirty="0">
                <a:solidFill>
                  <a:srgbClr val="000000"/>
                </a:solidFill>
                <a:latin typeface="Arial" panose="020B0604020202020204" pitchFamily="34" charset="0"/>
                <a:cs typeface="Arial" panose="020B0604020202020204" pitchFamily="34" charset="0"/>
              </a:rPr>
              <a:t>.</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Encoder</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 final hidden-state is considered an </a:t>
            </a:r>
            <a:r>
              <a:rPr kumimoji="0" lang="en-GB" sz="2000" b="0"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encoded</a:t>
            </a:r>
            <a:r>
              <a:rPr lang="en-GB" sz="2000" dirty="0">
                <a:solidFill>
                  <a:srgbClr val="000000"/>
                </a:solidFill>
                <a:latin typeface="Arial" panose="020B0604020202020204" pitchFamily="34" charset="0"/>
                <a:cs typeface="Arial" panose="020B0604020202020204" pitchFamily="34" charset="0"/>
              </a:rPr>
              <a:t> </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representation of the sequence, or the </a:t>
            </a:r>
            <a:r>
              <a:rPr kumimoji="0" lang="en-GB" sz="2000" b="0"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context</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GB" sz="2000" b="0"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vector</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Decoder</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 starts with the </a:t>
            </a:r>
            <a:r>
              <a:rPr kumimoji="0" lang="en-GB" sz="2000" b="0"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context vector</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as its hidden-state and generates the tokens.</a:t>
            </a:r>
          </a:p>
        </p:txBody>
      </p:sp>
      <p:pic>
        <p:nvPicPr>
          <p:cNvPr id="3" name="Picture 2">
            <a:extLst>
              <a:ext uri="{FF2B5EF4-FFF2-40B4-BE49-F238E27FC236}">
                <a16:creationId xmlns:a16="http://schemas.microsoft.com/office/drawing/2014/main" id="{94C51BE0-B8AA-4AAE-AF7A-F0930BAAB4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9749" y="2209322"/>
            <a:ext cx="6684041" cy="2747131"/>
          </a:xfrm>
          <a:prstGeom prst="rect">
            <a:avLst/>
          </a:prstGeom>
        </p:spPr>
      </p:pic>
    </p:spTree>
    <p:extLst>
      <p:ext uri="{BB962C8B-B14F-4D97-AF65-F5344CB8AC3E}">
        <p14:creationId xmlns:p14="http://schemas.microsoft.com/office/powerpoint/2010/main" val="42030405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defTabSz="457200">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Sequence-to-Sequence </a:t>
            </a:r>
            <a:r>
              <a:rPr lang="en-GB" sz="4000" dirty="0">
                <a:solidFill>
                  <a:srgbClr val="000000"/>
                </a:solidFill>
                <a:latin typeface="Arial" panose="020B0604020202020204" pitchFamily="34" charset="0"/>
                <a:cs typeface="Arial" panose="020B0604020202020204" pitchFamily="34" charset="0"/>
              </a:rPr>
              <a:t>(Seq2Seq)</a:t>
            </a: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4374302" cy="4708981"/>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During training for a Seq2Seq model we often use a technique called </a:t>
            </a:r>
            <a:r>
              <a:rPr lang="en-GB" sz="2000" i="1" dirty="0">
                <a:solidFill>
                  <a:srgbClr val="000000"/>
                </a:solidFill>
                <a:latin typeface="Arial" panose="020B0604020202020204" pitchFamily="34" charset="0"/>
                <a:cs typeface="Arial" panose="020B0604020202020204" pitchFamily="34" charset="0"/>
              </a:rPr>
              <a:t>Teacher Forcing</a:t>
            </a:r>
            <a:r>
              <a:rPr lang="en-GB" sz="2000" dirty="0">
                <a:solidFill>
                  <a:srgbClr val="000000"/>
                </a:solidFill>
                <a:latin typeface="Arial" panose="020B0604020202020204" pitchFamily="34" charset="0"/>
                <a:cs typeface="Arial" panose="020B0604020202020204" pitchFamily="34" charset="0"/>
              </a:rPr>
              <a:t>.</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Because tokens are generated sequentially, if the decoder makes a mistake it will be appended to the sequence and likely cause further incorrect predictions!</a:t>
            </a:r>
          </a:p>
          <a:p>
            <a:pPr marR="0" lvl="0" algn="l" defTabSz="457200" rtl="0" eaLnBrk="1" fontAlgn="auto" latinLnBrk="0" hangingPunct="1">
              <a:lnSpc>
                <a:spcPct val="100000"/>
              </a:lnSpc>
              <a:spcBef>
                <a:spcPts val="0"/>
              </a:spcBef>
              <a:spcAft>
                <a:spcPts val="0"/>
              </a:spcAft>
              <a:buClrTx/>
              <a:buSzTx/>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With </a:t>
            </a:r>
            <a:r>
              <a:rPr lang="en-GB" sz="2000" dirty="0">
                <a:solidFill>
                  <a:srgbClr val="000000"/>
                </a:solidFill>
                <a:latin typeface="Arial" panose="020B0604020202020204" pitchFamily="34" charset="0"/>
                <a:cs typeface="Arial" panose="020B0604020202020204" pitchFamily="34" charset="0"/>
              </a:rPr>
              <a:t>Teacher Forcing, regardless of the predicted token, the correct token is appended to the sequence, forcing the model to make predictions for the actual input sequence.</a:t>
            </a: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3" name="Picture 2">
            <a:extLst>
              <a:ext uri="{FF2B5EF4-FFF2-40B4-BE49-F238E27FC236}">
                <a16:creationId xmlns:a16="http://schemas.microsoft.com/office/drawing/2014/main" id="{94C51BE0-B8AA-4AAE-AF7A-F0930BAAB4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9749" y="2209322"/>
            <a:ext cx="6684041" cy="2747131"/>
          </a:xfrm>
          <a:prstGeom prst="rect">
            <a:avLst/>
          </a:prstGeom>
        </p:spPr>
      </p:pic>
    </p:spTree>
    <p:extLst>
      <p:ext uri="{BB962C8B-B14F-4D97-AF65-F5344CB8AC3E}">
        <p14:creationId xmlns:p14="http://schemas.microsoft.com/office/powerpoint/2010/main" val="1756208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defTabSz="457200">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Sequence-to-Sequence </a:t>
            </a:r>
            <a:r>
              <a:rPr lang="en-GB" sz="4000" dirty="0">
                <a:solidFill>
                  <a:srgbClr val="000000"/>
                </a:solidFill>
                <a:latin typeface="Arial" panose="020B0604020202020204" pitchFamily="34" charset="0"/>
                <a:cs typeface="Arial" panose="020B0604020202020204" pitchFamily="34" charset="0"/>
              </a:rPr>
              <a:t>(Seq2seq)</a:t>
            </a: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4374302" cy="4093428"/>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Two problems with Seq2seq models lead to bottlenecks in performance:</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Fixed-size context vecto</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 - due to a constant size, over very long sequences the model may ‘forget’ earlier </a:t>
            </a:r>
            <a:r>
              <a:rPr lang="en-GB" sz="2000" dirty="0">
                <a:solidFill>
                  <a:srgbClr val="000000"/>
                </a:solidFill>
                <a:latin typeface="Arial" panose="020B0604020202020204" pitchFamily="34" charset="0"/>
                <a:cs typeface="Arial" panose="020B0604020202020204" pitchFamily="34" charset="0"/>
              </a:rPr>
              <a:t>timesteps.</a:t>
            </a:r>
          </a:p>
          <a:p>
            <a:pPr marR="0" lvl="0" algn="l" defTabSz="457200" rtl="0" eaLnBrk="1" fontAlgn="auto" latinLnBrk="0" hangingPunct="1">
              <a:lnSpc>
                <a:spcPct val="100000"/>
              </a:lnSpc>
              <a:spcBef>
                <a:spcPts val="0"/>
              </a:spcBef>
              <a:spcAft>
                <a:spcPts val="0"/>
              </a:spcAft>
              <a:buClrTx/>
              <a:buSzTx/>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b="1" dirty="0">
                <a:solidFill>
                  <a:srgbClr val="000000"/>
                </a:solidFill>
                <a:latin typeface="Arial" panose="020B0604020202020204" pitchFamily="34" charset="0"/>
                <a:cs typeface="Arial" panose="020B0604020202020204" pitchFamily="34" charset="0"/>
              </a:rPr>
              <a:t>Only one context vector</a:t>
            </a:r>
            <a:r>
              <a:rPr lang="en-GB" sz="2000" dirty="0">
                <a:solidFill>
                  <a:srgbClr val="000000"/>
                </a:solidFill>
                <a:latin typeface="Arial" panose="020B0604020202020204" pitchFamily="34" charset="0"/>
                <a:cs typeface="Arial" panose="020B0604020202020204" pitchFamily="34" charset="0"/>
              </a:rPr>
              <a:t> - the decoder is only provided with the final hidden-state of the encoder. So it does not have access to the hidden-state at previous timesteps.</a:t>
            </a: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3" name="Picture 2">
            <a:extLst>
              <a:ext uri="{FF2B5EF4-FFF2-40B4-BE49-F238E27FC236}">
                <a16:creationId xmlns:a16="http://schemas.microsoft.com/office/drawing/2014/main" id="{94C51BE0-B8AA-4AAE-AF7A-F0930BAAB4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9749" y="2209322"/>
            <a:ext cx="6684041" cy="2747131"/>
          </a:xfrm>
          <a:prstGeom prst="rect">
            <a:avLst/>
          </a:prstGeom>
        </p:spPr>
      </p:pic>
    </p:spTree>
    <p:extLst>
      <p:ext uri="{BB962C8B-B14F-4D97-AF65-F5344CB8AC3E}">
        <p14:creationId xmlns:p14="http://schemas.microsoft.com/office/powerpoint/2010/main" val="34135219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3C1D8E-78D4-954A-7AD7-33916B90BFA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293407" y="1306050"/>
            <a:ext cx="6766409" cy="4795927"/>
          </a:xfrm>
          <a:prstGeom prst="rect">
            <a:avLst/>
          </a:prstGeom>
        </p:spPr>
      </p:pic>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defTabSz="457200">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Attention Mechanisms</a:t>
            </a:r>
            <a:endParaRPr lang="en-GB" sz="4000" dirty="0">
              <a:solidFill>
                <a:srgbClr val="000000"/>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3596611"/>
            <a:ext cx="4374302" cy="1631216"/>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The attention mechanism allows the decoder to ‘pay attention’ to the relevant inputs, depending on its hidden-states, and ignore less important ones.</a:t>
            </a:r>
          </a:p>
        </p:txBody>
      </p:sp>
      <p:sp>
        <p:nvSpPr>
          <p:cNvPr id="5" name="TextBox 4">
            <a:extLst>
              <a:ext uri="{FF2B5EF4-FFF2-40B4-BE49-F238E27FC236}">
                <a16:creationId xmlns:a16="http://schemas.microsoft.com/office/drawing/2014/main" id="{39A776F8-FD16-F968-EA55-2639D2BD517B}"/>
              </a:ext>
            </a:extLst>
          </p:cNvPr>
          <p:cNvSpPr txBox="1"/>
          <p:nvPr/>
        </p:nvSpPr>
        <p:spPr>
          <a:xfrm>
            <a:off x="1261870" y="1536174"/>
            <a:ext cx="5260228" cy="1938992"/>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The attention mechanism aims to solve the highlighted issues with Seq2seq models.</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Instead of encoding a single context vector, the model encodes the input sequence into a sequence of vectors.</a:t>
            </a:r>
          </a:p>
        </p:txBody>
      </p:sp>
    </p:spTree>
    <p:extLst>
      <p:ext uri="{BB962C8B-B14F-4D97-AF65-F5344CB8AC3E}">
        <p14:creationId xmlns:p14="http://schemas.microsoft.com/office/powerpoint/2010/main" val="42669155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043566-DB45-EBDE-D2D2-F249D084035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293407" y="1306050"/>
            <a:ext cx="6766409" cy="4795927"/>
          </a:xfrm>
          <a:prstGeom prst="rect">
            <a:avLst/>
          </a:prstGeom>
        </p:spPr>
      </p:pic>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defTabSz="457200">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Attention Mechanisms</a:t>
            </a:r>
            <a:endParaRPr lang="en-GB" sz="4000" dirty="0">
              <a:solidFill>
                <a:srgbClr val="000000"/>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661444" cy="1938992"/>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The encoder processes the input sequence and outputs the hidden state at each timestep (</a:t>
            </a:r>
            <a:r>
              <a:rPr kumimoji="0" lang="en-GB" sz="2000" b="0" i="0" u="none" strike="noStrike" kern="1200" cap="none" spc="0" normalizeH="0" baseline="0" noProof="0" dirty="0">
                <a:ln>
                  <a:noFill/>
                </a:ln>
                <a:solidFill>
                  <a:srgbClr val="0070C0"/>
                </a:solidFill>
                <a:effectLst/>
                <a:uLnTx/>
                <a:uFillTx/>
                <a:latin typeface="Segoe Print" panose="02000600000000000000" pitchFamily="2" charset="0"/>
                <a:cs typeface="Arial" panose="020B0604020202020204" pitchFamily="34" charset="0"/>
              </a:rPr>
              <a:t>h</a:t>
            </a:r>
            <a:r>
              <a:rPr kumimoji="0" lang="en-GB" sz="2000" b="0" i="0" u="none" strike="noStrike" kern="1200" cap="none" spc="0" normalizeH="0" baseline="-25000" noProof="0" dirty="0">
                <a:ln>
                  <a:noFill/>
                </a:ln>
                <a:solidFill>
                  <a:srgbClr val="0070C0"/>
                </a:solidFill>
                <a:effectLst/>
                <a:uLnTx/>
                <a:uFillTx/>
                <a:latin typeface="Segoe Print" panose="02000600000000000000" pitchFamily="2" charset="0"/>
                <a:cs typeface="Arial" panose="020B0604020202020204" pitchFamily="34" charset="0"/>
              </a:rPr>
              <a:t>1-n</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The encoder hidden states and the current decoder state (</a:t>
            </a:r>
            <a:r>
              <a:rPr kumimoji="0" lang="en-GB" sz="2000" b="0" i="0" u="none" strike="noStrike" kern="1200" cap="none" spc="0" normalizeH="0" baseline="0" noProof="0" dirty="0">
                <a:ln>
                  <a:noFill/>
                </a:ln>
                <a:solidFill>
                  <a:srgbClr val="00B050"/>
                </a:solidFill>
                <a:effectLst/>
                <a:uLnTx/>
                <a:uFillTx/>
                <a:latin typeface="Segoe Print" panose="02000600000000000000" pitchFamily="2" charset="0"/>
                <a:cs typeface="Arial" panose="020B0604020202020204" pitchFamily="34" charset="0"/>
              </a:rPr>
              <a:t>s</a:t>
            </a:r>
            <a:r>
              <a:rPr kumimoji="0" lang="en-GB" sz="2000" b="0" i="0" u="none" strike="noStrike" kern="1200" cap="none" spc="0" normalizeH="0" baseline="-25000" noProof="0" dirty="0">
                <a:ln>
                  <a:noFill/>
                </a:ln>
                <a:solidFill>
                  <a:srgbClr val="00B050"/>
                </a:solidFill>
                <a:effectLst/>
                <a:uLnTx/>
                <a:uFillTx/>
                <a:latin typeface="Segoe Print" panose="02000600000000000000" pitchFamily="2" charset="0"/>
                <a:cs typeface="Arial" panose="020B0604020202020204" pitchFamily="34" charset="0"/>
              </a:rPr>
              <a:t>0</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are input to the attention mechanism.</a:t>
            </a:r>
          </a:p>
        </p:txBody>
      </p:sp>
      <p:sp>
        <p:nvSpPr>
          <p:cNvPr id="2" name="TextBox 1">
            <a:extLst>
              <a:ext uri="{FF2B5EF4-FFF2-40B4-BE49-F238E27FC236}">
                <a16:creationId xmlns:a16="http://schemas.microsoft.com/office/drawing/2014/main" id="{246AFB3A-F1D7-03C7-D1C7-FED9FED6E682}"/>
              </a:ext>
            </a:extLst>
          </p:cNvPr>
          <p:cNvSpPr txBox="1"/>
          <p:nvPr/>
        </p:nvSpPr>
        <p:spPr>
          <a:xfrm>
            <a:off x="1261870" y="3603006"/>
            <a:ext cx="4121893" cy="3170099"/>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The attention mechanism applies a FFNN layer to the inputs to produce the </a:t>
            </a:r>
            <a:r>
              <a:rPr kumimoji="0" lang="en-GB" sz="2000" b="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attention</a:t>
            </a:r>
            <a:r>
              <a:rPr kumimoji="0" lang="en-GB" sz="2000" b="0"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score</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The attention score is concatenated with the encoder outputs to produce the </a:t>
            </a:r>
            <a:r>
              <a:rPr kumimoji="0" lang="en-GB" sz="2000" b="0"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context vector</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GB" sz="2000" b="0" i="0" u="none" strike="noStrike" kern="1200" cap="none" spc="0" normalizeH="0" baseline="0" noProof="0" dirty="0">
                <a:ln>
                  <a:noFill/>
                </a:ln>
                <a:solidFill>
                  <a:srgbClr val="FF0000"/>
                </a:solidFill>
                <a:effectLst/>
                <a:uLnTx/>
                <a:uFillTx/>
                <a:latin typeface="Segoe Print" panose="02000600000000000000" pitchFamily="2" charset="0"/>
                <a:cs typeface="Arial" panose="020B0604020202020204" pitchFamily="34" charset="0"/>
              </a:rPr>
              <a:t>c</a:t>
            </a:r>
            <a:r>
              <a:rPr kumimoji="0" lang="en-GB" sz="2000" b="0" i="0" u="none" strike="noStrike" kern="1200" cap="none" spc="0" normalizeH="0" baseline="-25000" noProof="0" dirty="0">
                <a:ln>
                  <a:noFill/>
                </a:ln>
                <a:solidFill>
                  <a:srgbClr val="FF0000"/>
                </a:solidFill>
                <a:effectLst/>
                <a:uLnTx/>
                <a:uFillTx/>
                <a:latin typeface="Segoe Print" panose="02000600000000000000" pitchFamily="2" charset="0"/>
                <a:cs typeface="Arial" panose="020B0604020202020204" pitchFamily="34" charset="0"/>
              </a:rPr>
              <a:t>1</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 name="TextBox 3">
            <a:extLst>
              <a:ext uri="{FF2B5EF4-FFF2-40B4-BE49-F238E27FC236}">
                <a16:creationId xmlns:a16="http://schemas.microsoft.com/office/drawing/2014/main" id="{25389077-B81B-8B55-F53F-1C950C21FD59}"/>
              </a:ext>
            </a:extLst>
          </p:cNvPr>
          <p:cNvSpPr txBox="1"/>
          <p:nvPr/>
        </p:nvSpPr>
        <p:spPr>
          <a:xfrm>
            <a:off x="566732" y="6266192"/>
            <a:ext cx="9696941" cy="584775"/>
          </a:xfrm>
          <a:prstGeom prst="rect">
            <a:avLst/>
          </a:prstGeom>
          <a:noFill/>
        </p:spPr>
        <p:txBody>
          <a:bodyPr wrap="square" rtlCol="0">
            <a:spAutoFit/>
          </a:bodyPr>
          <a:lstStyle/>
          <a:p>
            <a:pPr marL="228600" indent="-228600">
              <a:buFontTx/>
              <a:buAutoNum type="arabicParenBoth"/>
            </a:pPr>
            <a:r>
              <a:rPr lang="en-GB" sz="800" dirty="0" err="1">
                <a:effectLst/>
              </a:rPr>
              <a:t>Bahdanau</a:t>
            </a:r>
            <a:r>
              <a:rPr lang="en-GB" sz="800" dirty="0">
                <a:effectLst/>
              </a:rPr>
              <a:t>, D., Cho, K. and </a:t>
            </a:r>
            <a:r>
              <a:rPr lang="en-GB" sz="800" dirty="0" err="1">
                <a:effectLst/>
              </a:rPr>
              <a:t>Bengio</a:t>
            </a:r>
            <a:r>
              <a:rPr lang="en-GB" sz="800" dirty="0">
                <a:effectLst/>
              </a:rPr>
              <a:t>, Y. (2015) Neural Machine Translation by Jointly Learning to Align and Translate. In: </a:t>
            </a:r>
            <a:r>
              <a:rPr lang="en-GB" sz="800" i="1" dirty="0">
                <a:effectLst/>
              </a:rPr>
              <a:t>ICLR 2015</a:t>
            </a:r>
          </a:p>
          <a:p>
            <a:pPr marL="228600" indent="-228600">
              <a:buFontTx/>
              <a:buAutoNum type="arabicParenBoth"/>
            </a:pPr>
            <a:r>
              <a:rPr lang="en-GB" sz="800" dirty="0">
                <a:effectLst/>
              </a:rPr>
              <a:t>Luong, M.T., Pham, H. and Manning, C.D. (2015) Effective Approaches to Attention-based Neural Machine Translation. In: </a:t>
            </a:r>
            <a:r>
              <a:rPr lang="en-GB" sz="800" i="1" dirty="0">
                <a:effectLst/>
              </a:rPr>
              <a:t>EMNLP 2015</a:t>
            </a:r>
            <a:endParaRPr lang="en-GB" sz="800" dirty="0">
              <a:effectLst/>
            </a:endParaRPr>
          </a:p>
          <a:p>
            <a:pPr marL="228600" indent="-228600">
              <a:buFontTx/>
              <a:buAutoNum type="arabicParenBoth"/>
            </a:pPr>
            <a:endParaRPr lang="en-GB" sz="800" dirty="0">
              <a:effectLst/>
            </a:endParaRPr>
          </a:p>
          <a:p>
            <a:pPr marL="228600" indent="-228600">
              <a:buAutoNum type="arabicParenBoth"/>
            </a:pPr>
            <a:endParaRPr lang="en-GB" sz="800" dirty="0"/>
          </a:p>
        </p:txBody>
      </p:sp>
    </p:spTree>
    <p:extLst>
      <p:ext uri="{BB962C8B-B14F-4D97-AF65-F5344CB8AC3E}">
        <p14:creationId xmlns:p14="http://schemas.microsoft.com/office/powerpoint/2010/main" val="23194280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defTabSz="457200">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Attention Mechanisms</a:t>
            </a:r>
            <a:endParaRPr lang="en-GB" sz="4000" dirty="0">
              <a:solidFill>
                <a:srgbClr val="000000"/>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69" y="1536174"/>
            <a:ext cx="6127975" cy="5324535"/>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There are various approaches to calculating the attention score. However, the most common </a:t>
            </a:r>
            <a:r>
              <a:rPr lang="en-GB" sz="2000" dirty="0">
                <a:solidFill>
                  <a:srgbClr val="000000"/>
                </a:solidFill>
                <a:latin typeface="Arial" panose="020B0604020202020204" pitchFamily="34" charset="0"/>
                <a:cs typeface="Arial" panose="020B0604020202020204" pitchFamily="34" charset="0"/>
              </a:rPr>
              <a:t>are additive</a:t>
            </a:r>
            <a:r>
              <a:rPr lang="en-GB" sz="2000" baseline="30000" dirty="0">
                <a:solidFill>
                  <a:srgbClr val="000000"/>
                </a:solidFill>
                <a:latin typeface="Arial" panose="020B0604020202020204" pitchFamily="34" charset="0"/>
                <a:cs typeface="Arial" panose="020B0604020202020204" pitchFamily="34" charset="0"/>
              </a:rPr>
              <a:t>(1)</a:t>
            </a:r>
            <a:r>
              <a:rPr lang="en-GB" sz="2000" dirty="0">
                <a:solidFill>
                  <a:srgbClr val="000000"/>
                </a:solidFill>
                <a:latin typeface="Arial" panose="020B0604020202020204" pitchFamily="34" charset="0"/>
                <a:cs typeface="Arial" panose="020B0604020202020204" pitchFamily="34" charset="0"/>
              </a:rPr>
              <a:t> or multiplicative</a:t>
            </a:r>
            <a:r>
              <a:rPr lang="en-GB" sz="2000" baseline="30000" dirty="0">
                <a:solidFill>
                  <a:srgbClr val="000000"/>
                </a:solidFill>
                <a:latin typeface="Arial" panose="020B0604020202020204" pitchFamily="34" charset="0"/>
                <a:cs typeface="Arial" panose="020B0604020202020204" pitchFamily="34" charset="0"/>
              </a:rPr>
              <a:t>(2)</a:t>
            </a:r>
            <a:r>
              <a:rPr lang="en-GB" sz="2000" dirty="0">
                <a:solidFill>
                  <a:srgbClr val="000000"/>
                </a:solidFill>
                <a:latin typeface="Arial" panose="020B0604020202020204" pitchFamily="34" charset="0"/>
                <a:cs typeface="Arial" panose="020B0604020202020204" pitchFamily="34" charset="0"/>
              </a:rPr>
              <a:t>.</a:t>
            </a:r>
          </a:p>
          <a:p>
            <a:pPr marR="0" lvl="0" algn="l" defTabSz="457200" rtl="0" eaLnBrk="1" fontAlgn="auto" latinLnBrk="0" hangingPunct="1">
              <a:lnSpc>
                <a:spcPct val="100000"/>
              </a:lnSpc>
              <a:spcBef>
                <a:spcPts val="0"/>
              </a:spcBef>
              <a:spcAft>
                <a:spcPts val="0"/>
              </a:spcAft>
              <a:buClrTx/>
              <a:buSzTx/>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b="1" dirty="0">
                <a:solidFill>
                  <a:srgbClr val="000000"/>
                </a:solidFill>
                <a:latin typeface="Arial" panose="020B0604020202020204" pitchFamily="34" charset="0"/>
                <a:cs typeface="Arial" panose="020B0604020202020204" pitchFamily="34" charset="0"/>
              </a:rPr>
              <a:t>Additive</a:t>
            </a:r>
            <a:r>
              <a:rPr lang="en-GB" sz="2000" dirty="0">
                <a:solidFill>
                  <a:srgbClr val="000000"/>
                </a:solidFill>
                <a:latin typeface="Arial" panose="020B0604020202020204" pitchFamily="34" charset="0"/>
                <a:cs typeface="Arial" panose="020B0604020202020204" pitchFamily="34" charset="0"/>
              </a:rPr>
              <a:t> attention multiplies the hidden state (</a:t>
            </a:r>
            <a:r>
              <a:rPr lang="en-GB" sz="2000" dirty="0">
                <a:solidFill>
                  <a:srgbClr val="0070C0"/>
                </a:solidFill>
                <a:latin typeface="Segoe Print" panose="02000600000000000000" pitchFamily="2" charset="0"/>
                <a:cs typeface="Arial" panose="020B0604020202020204" pitchFamily="34" charset="0"/>
              </a:rPr>
              <a:t>h</a:t>
            </a:r>
            <a:r>
              <a:rPr lang="en-GB" sz="2000" dirty="0">
                <a:solidFill>
                  <a:srgbClr val="000000"/>
                </a:solidFill>
                <a:latin typeface="Arial" panose="020B0604020202020204" pitchFamily="34" charset="0"/>
                <a:cs typeface="Arial" panose="020B0604020202020204" pitchFamily="34" charset="0"/>
              </a:rPr>
              <a:t>) and decoder state (</a:t>
            </a:r>
            <a:r>
              <a:rPr lang="en-GB" sz="2000" dirty="0">
                <a:solidFill>
                  <a:srgbClr val="00B050"/>
                </a:solidFill>
                <a:latin typeface="Segoe Print" panose="02000600000000000000" pitchFamily="2" charset="0"/>
                <a:cs typeface="Arial" panose="020B0604020202020204" pitchFamily="34" charset="0"/>
              </a:rPr>
              <a:t>s</a:t>
            </a:r>
            <a:r>
              <a:rPr lang="en-GB" sz="2000" dirty="0">
                <a:solidFill>
                  <a:srgbClr val="000000"/>
                </a:solidFill>
                <a:latin typeface="Arial" panose="020B0604020202020204" pitchFamily="34" charset="0"/>
                <a:cs typeface="Arial" panose="020B0604020202020204" pitchFamily="34" charset="0"/>
              </a:rPr>
              <a:t>) with a weight matrix </a:t>
            </a:r>
            <a:r>
              <a:rPr lang="en-GB" sz="2000" dirty="0">
                <a:solidFill>
                  <a:srgbClr val="FFC000"/>
                </a:solidFill>
                <a:latin typeface="Segoe Print" panose="02000600000000000000" pitchFamily="2" charset="0"/>
                <a:cs typeface="Arial" panose="020B0604020202020204" pitchFamily="34" charset="0"/>
              </a:rPr>
              <a:t>W</a:t>
            </a:r>
            <a:r>
              <a:rPr lang="en-GB" sz="2000" dirty="0">
                <a:solidFill>
                  <a:srgbClr val="000000"/>
                </a:solidFill>
                <a:latin typeface="Arial" panose="020B0604020202020204" pitchFamily="34" charset="0"/>
                <a:cs typeface="Arial" panose="020B0604020202020204" pitchFamily="34" charset="0"/>
              </a:rPr>
              <a:t> and then adds them together. The sum is then passed through a tanh activation function and multiplied by </a:t>
            </a:r>
            <a:r>
              <a:rPr lang="en-GB" sz="2000" dirty="0">
                <a:solidFill>
                  <a:srgbClr val="FFC000"/>
                </a:solidFill>
                <a:latin typeface="Segoe Print" panose="02000600000000000000" pitchFamily="2" charset="0"/>
                <a:cs typeface="Arial" panose="020B0604020202020204" pitchFamily="34" charset="0"/>
              </a:rPr>
              <a:t>v</a:t>
            </a:r>
            <a:r>
              <a:rPr lang="en-GB" sz="2000" dirty="0">
                <a:solidFill>
                  <a:srgbClr val="000000"/>
                </a:solidFill>
                <a:latin typeface="Arial" panose="020B0604020202020204" pitchFamily="34" charset="0"/>
                <a:cs typeface="Arial" panose="020B0604020202020204" pitchFamily="34" charset="0"/>
              </a:rPr>
              <a:t>, another weight matrix.</a:t>
            </a:r>
          </a:p>
          <a:p>
            <a:pPr marR="0" lvl="0" algn="l" defTabSz="457200" rtl="0" eaLnBrk="1" fontAlgn="auto" latinLnBrk="0" hangingPunct="1">
              <a:lnSpc>
                <a:spcPct val="100000"/>
              </a:lnSpc>
              <a:spcBef>
                <a:spcPts val="0"/>
              </a:spcBef>
              <a:spcAft>
                <a:spcPts val="0"/>
              </a:spcAft>
              <a:buClrTx/>
              <a:buSzTx/>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b="1" dirty="0">
                <a:solidFill>
                  <a:srgbClr val="000000"/>
                </a:solidFill>
                <a:latin typeface="Arial" panose="020B0604020202020204" pitchFamily="34" charset="0"/>
                <a:cs typeface="Arial" panose="020B0604020202020204" pitchFamily="34" charset="0"/>
              </a:rPr>
              <a:t>Multiplicative</a:t>
            </a:r>
            <a:r>
              <a:rPr lang="en-GB" sz="2000" dirty="0">
                <a:solidFill>
                  <a:srgbClr val="000000"/>
                </a:solidFill>
                <a:latin typeface="Arial" panose="020B0604020202020204" pitchFamily="34" charset="0"/>
                <a:cs typeface="Arial" panose="020B0604020202020204" pitchFamily="34" charset="0"/>
              </a:rPr>
              <a:t> attention simply multiplies </a:t>
            </a:r>
            <a:r>
              <a:rPr lang="en-GB" sz="2000" dirty="0">
                <a:solidFill>
                  <a:srgbClr val="FFC000"/>
                </a:solidFill>
                <a:latin typeface="Segoe Print" panose="02000600000000000000" pitchFamily="2" charset="0"/>
                <a:cs typeface="Arial" panose="020B0604020202020204" pitchFamily="34" charset="0"/>
              </a:rPr>
              <a:t>W</a:t>
            </a:r>
            <a:r>
              <a:rPr lang="en-GB" sz="2000" dirty="0">
                <a:solidFill>
                  <a:srgbClr val="000000"/>
                </a:solidFill>
                <a:latin typeface="Arial" panose="020B0604020202020204" pitchFamily="34" charset="0"/>
                <a:cs typeface="Arial" panose="020B0604020202020204" pitchFamily="34" charset="0"/>
              </a:rPr>
              <a:t> with </a:t>
            </a:r>
            <a:r>
              <a:rPr lang="en-GB" sz="2000" dirty="0">
                <a:solidFill>
                  <a:srgbClr val="00B050"/>
                </a:solidFill>
                <a:latin typeface="Segoe Print" panose="02000600000000000000" pitchFamily="2" charset="0"/>
                <a:cs typeface="Arial" panose="020B0604020202020204" pitchFamily="34" charset="0"/>
              </a:rPr>
              <a:t>s</a:t>
            </a:r>
            <a:r>
              <a:rPr lang="en-GB" sz="2000" dirty="0">
                <a:solidFill>
                  <a:srgbClr val="000000"/>
                </a:solidFill>
                <a:latin typeface="Arial" panose="020B0604020202020204" pitchFamily="34" charset="0"/>
                <a:cs typeface="Arial" panose="020B0604020202020204" pitchFamily="34" charset="0"/>
              </a:rPr>
              <a:t> and </a:t>
            </a:r>
            <a:r>
              <a:rPr lang="en-GB" sz="2000" dirty="0">
                <a:solidFill>
                  <a:srgbClr val="0070C0"/>
                </a:solidFill>
                <a:latin typeface="Segoe Print" panose="02000600000000000000" pitchFamily="2" charset="0"/>
                <a:cs typeface="Arial" panose="020B0604020202020204" pitchFamily="34" charset="0"/>
              </a:rPr>
              <a:t>h</a:t>
            </a:r>
            <a:r>
              <a:rPr lang="en-GB" sz="2000" dirty="0">
                <a:solidFill>
                  <a:srgbClr val="000000"/>
                </a:solidFill>
                <a:latin typeface="Arial" panose="020B0604020202020204" pitchFamily="34" charset="0"/>
                <a:cs typeface="Arial" panose="020B0604020202020204" pitchFamily="34" charset="0"/>
              </a:rPr>
              <a:t>.</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err="1">
                <a:solidFill>
                  <a:srgbClr val="000000"/>
                </a:solidFill>
                <a:latin typeface="Arial" panose="020B0604020202020204" pitchFamily="34" charset="0"/>
                <a:cs typeface="Arial" panose="020B0604020202020204" pitchFamily="34" charset="0"/>
              </a:rPr>
              <a:t>Softmax</a:t>
            </a:r>
            <a:r>
              <a:rPr lang="en-GB" sz="2000" dirty="0">
                <a:solidFill>
                  <a:srgbClr val="000000"/>
                </a:solidFill>
                <a:latin typeface="Arial" panose="020B0604020202020204" pitchFamily="34" charset="0"/>
                <a:cs typeface="Arial" panose="020B0604020202020204" pitchFamily="34" charset="0"/>
              </a:rPr>
              <a:t> is applied to the score and finally, the context vector for the current timestep is calculated.</a:t>
            </a:r>
          </a:p>
          <a:p>
            <a:pPr marR="0" lvl="0" algn="l" defTabSz="457200" rtl="0" eaLnBrk="1" fontAlgn="auto" latinLnBrk="0" hangingPunct="1">
              <a:lnSpc>
                <a:spcPct val="100000"/>
              </a:lnSpc>
              <a:spcBef>
                <a:spcPts val="0"/>
              </a:spcBef>
              <a:spcAft>
                <a:spcPts val="0"/>
              </a:spcAft>
              <a:buClrTx/>
              <a:buSzTx/>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 name="TextBox 3">
            <a:extLst>
              <a:ext uri="{FF2B5EF4-FFF2-40B4-BE49-F238E27FC236}">
                <a16:creationId xmlns:a16="http://schemas.microsoft.com/office/drawing/2014/main" id="{25389077-B81B-8B55-F53F-1C950C21FD59}"/>
              </a:ext>
            </a:extLst>
          </p:cNvPr>
          <p:cNvSpPr txBox="1"/>
          <p:nvPr/>
        </p:nvSpPr>
        <p:spPr>
          <a:xfrm>
            <a:off x="566732" y="6266192"/>
            <a:ext cx="9696941" cy="584775"/>
          </a:xfrm>
          <a:prstGeom prst="rect">
            <a:avLst/>
          </a:prstGeom>
          <a:noFill/>
        </p:spPr>
        <p:txBody>
          <a:bodyPr wrap="square" rtlCol="0">
            <a:spAutoFit/>
          </a:bodyPr>
          <a:lstStyle/>
          <a:p>
            <a:pPr marL="228600" indent="-228600">
              <a:buFontTx/>
              <a:buAutoNum type="arabicParenBoth"/>
            </a:pPr>
            <a:r>
              <a:rPr lang="en-GB" sz="800" dirty="0" err="1">
                <a:effectLst/>
              </a:rPr>
              <a:t>Bahdanau</a:t>
            </a:r>
            <a:r>
              <a:rPr lang="en-GB" sz="800" dirty="0">
                <a:effectLst/>
              </a:rPr>
              <a:t>, D., Cho, K. and </a:t>
            </a:r>
            <a:r>
              <a:rPr lang="en-GB" sz="800" dirty="0" err="1">
                <a:effectLst/>
              </a:rPr>
              <a:t>Bengio</a:t>
            </a:r>
            <a:r>
              <a:rPr lang="en-GB" sz="800" dirty="0">
                <a:effectLst/>
              </a:rPr>
              <a:t>, Y. (2015) Neural Machine Translation by Jointly Learning to Align and Translate. In: </a:t>
            </a:r>
            <a:r>
              <a:rPr lang="en-GB" sz="800" i="1" dirty="0">
                <a:effectLst/>
              </a:rPr>
              <a:t>ICLR 2015</a:t>
            </a:r>
          </a:p>
          <a:p>
            <a:pPr marL="228600" indent="-228600">
              <a:buFontTx/>
              <a:buAutoNum type="arabicParenBoth"/>
            </a:pPr>
            <a:r>
              <a:rPr lang="en-GB" sz="800" dirty="0">
                <a:effectLst/>
              </a:rPr>
              <a:t>Luong, M.T., Pham, H. and Manning, C.D. (2015) Effective Approaches to Attention-based Neural Machine Translation. In: </a:t>
            </a:r>
            <a:r>
              <a:rPr lang="en-GB" sz="800" i="1" dirty="0">
                <a:effectLst/>
              </a:rPr>
              <a:t>EMNLP 2015: Conference on Empirical Methods in Natural Language Processing</a:t>
            </a:r>
            <a:endParaRPr lang="en-GB" sz="800" dirty="0">
              <a:effectLst/>
            </a:endParaRPr>
          </a:p>
          <a:p>
            <a:pPr marL="228600" indent="-228600">
              <a:buFontTx/>
              <a:buAutoNum type="arabicParenBoth"/>
            </a:pPr>
            <a:endParaRPr lang="en-GB" sz="800" dirty="0">
              <a:effectLst/>
            </a:endParaRPr>
          </a:p>
          <a:p>
            <a:pPr marL="228600" indent="-228600">
              <a:buAutoNum type="arabicParenBoth"/>
            </a:pPr>
            <a:endParaRPr lang="en-GB" sz="8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D48C753-A033-079B-5FA6-5DC43BB8E7C1}"/>
                  </a:ext>
                </a:extLst>
              </p:cNvPr>
              <p:cNvSpPr txBox="1"/>
              <p:nvPr/>
            </p:nvSpPr>
            <p:spPr>
              <a:xfrm>
                <a:off x="7342916" y="2104694"/>
                <a:ext cx="4810804" cy="3218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GB" b="0" i="0" smtClean="0">
                          <a:latin typeface="Segoe Print" panose="02000600000000000000" pitchFamily="2" charset="0"/>
                        </a:rPr>
                        <m:t>score</m:t>
                      </m:r>
                      <m:d>
                        <m:dPr>
                          <m:ctrlPr>
                            <a:rPr lang="en-GB" b="0" i="1" smtClean="0">
                              <a:latin typeface="Cambria Math" panose="02040503050406030204" pitchFamily="18" charset="0"/>
                            </a:rPr>
                          </m:ctrlPr>
                        </m:dPr>
                        <m:e>
                          <m:sSub>
                            <m:sSubPr>
                              <m:ctrlPr>
                                <a:rPr lang="en-GB" b="0" i="1" smtClean="0">
                                  <a:solidFill>
                                    <a:srgbClr val="0070C0"/>
                                  </a:solidFill>
                                  <a:latin typeface="Cambria Math" panose="02040503050406030204" pitchFamily="18" charset="0"/>
                                </a:rPr>
                              </m:ctrlPr>
                            </m:sSubPr>
                            <m:e>
                              <m:r>
                                <m:rPr>
                                  <m:nor/>
                                </m:rPr>
                                <a:rPr lang="en-GB" b="0" i="0" smtClean="0">
                                  <a:solidFill>
                                    <a:srgbClr val="0070C0"/>
                                  </a:solidFill>
                                  <a:latin typeface="Segoe Print" panose="02000600000000000000" pitchFamily="2" charset="0"/>
                                </a:rPr>
                                <m:t>h</m:t>
                              </m:r>
                            </m:e>
                            <m:sub>
                              <m:r>
                                <m:rPr>
                                  <m:nor/>
                                </m:rPr>
                                <a:rPr lang="en-GB" b="0" i="0" smtClean="0">
                                  <a:solidFill>
                                    <a:srgbClr val="0070C0"/>
                                  </a:solidFill>
                                  <a:latin typeface="Segoe Print" panose="02000600000000000000" pitchFamily="2" charset="0"/>
                                </a:rPr>
                                <m:t>t</m:t>
                              </m:r>
                            </m:sub>
                          </m:sSub>
                          <m:r>
                            <m:rPr>
                              <m:nor/>
                            </m:rPr>
                            <a:rPr lang="en-GB" b="0" i="0" smtClean="0">
                              <a:latin typeface="Segoe Print" panose="02000600000000000000" pitchFamily="2" charset="0"/>
                            </a:rPr>
                            <m:t>, </m:t>
                          </m:r>
                          <m:sSub>
                            <m:sSubPr>
                              <m:ctrlPr>
                                <a:rPr lang="en-GB" b="0" i="1" smtClean="0">
                                  <a:solidFill>
                                    <a:srgbClr val="00B050"/>
                                  </a:solidFill>
                                  <a:latin typeface="Cambria Math" panose="02040503050406030204" pitchFamily="18" charset="0"/>
                                </a:rPr>
                              </m:ctrlPr>
                            </m:sSubPr>
                            <m:e>
                              <m:r>
                                <m:rPr>
                                  <m:nor/>
                                </m:rPr>
                                <a:rPr lang="en-GB" b="0" i="0" smtClean="0">
                                  <a:solidFill>
                                    <a:srgbClr val="00B050"/>
                                  </a:solidFill>
                                  <a:latin typeface="Segoe Print" panose="02000600000000000000" pitchFamily="2" charset="0"/>
                                </a:rPr>
                                <m:t>s</m:t>
                              </m:r>
                            </m:e>
                            <m:sub>
                              <m:r>
                                <m:rPr>
                                  <m:nor/>
                                </m:rPr>
                                <a:rPr lang="en-GB" b="0" i="0" smtClean="0">
                                  <a:solidFill>
                                    <a:srgbClr val="00B050"/>
                                  </a:solidFill>
                                  <a:latin typeface="Segoe Print" panose="02000600000000000000" pitchFamily="2" charset="0"/>
                                </a:rPr>
                                <m:t>t</m:t>
                              </m:r>
                              <m:r>
                                <m:rPr>
                                  <m:nor/>
                                </m:rPr>
                                <a:rPr lang="en-GB" b="0" i="0" smtClean="0">
                                  <a:solidFill>
                                    <a:srgbClr val="00B050"/>
                                  </a:solidFill>
                                  <a:latin typeface="Segoe Print" panose="02000600000000000000" pitchFamily="2" charset="0"/>
                                </a:rPr>
                                <m:t>−1</m:t>
                              </m:r>
                            </m:sub>
                          </m:sSub>
                        </m:e>
                      </m:d>
                      <m:r>
                        <m:rPr>
                          <m:nor/>
                        </m:rPr>
                        <a:rPr lang="en-GB" b="0" i="0" smtClean="0">
                          <a:latin typeface="Cambria Math" panose="02040503050406030204" pitchFamily="18" charset="0"/>
                        </a:rPr>
                        <m:t> </m:t>
                      </m:r>
                      <m:r>
                        <m:rPr>
                          <m:nor/>
                        </m:rPr>
                        <a:rPr lang="en-GB" b="0" i="0" smtClean="0">
                          <a:latin typeface="Segoe Print" panose="02000600000000000000" pitchFamily="2" charset="0"/>
                        </a:rPr>
                        <m:t>= </m:t>
                      </m:r>
                      <m:r>
                        <m:rPr>
                          <m:nor/>
                        </m:rPr>
                        <a:rPr lang="en-GB" b="0" i="0" smtClean="0">
                          <a:solidFill>
                            <a:srgbClr val="FFC000"/>
                          </a:solidFill>
                          <a:latin typeface="Segoe Print" panose="02000600000000000000" pitchFamily="2" charset="0"/>
                        </a:rPr>
                        <m:t>v</m:t>
                      </m:r>
                      <m:r>
                        <m:rPr>
                          <m:nor/>
                        </m:rPr>
                        <a:rPr lang="en-GB" b="0" i="0" smtClean="0">
                          <a:latin typeface="Segoe Print" panose="02000600000000000000" pitchFamily="2" charset="0"/>
                        </a:rPr>
                        <m:t> </m:t>
                      </m:r>
                      <m:r>
                        <m:rPr>
                          <m:nor/>
                        </m:rPr>
                        <a:rPr lang="en-GB" b="0" i="0" smtClean="0">
                          <a:latin typeface="Segoe Print" panose="02000600000000000000" pitchFamily="2" charset="0"/>
                        </a:rPr>
                        <m:t>tanh</m:t>
                      </m:r>
                      <m:r>
                        <m:rPr>
                          <m:nor/>
                        </m:rPr>
                        <a:rPr lang="en-GB" b="0" i="0" smtClean="0">
                          <a:latin typeface="Segoe Print" panose="02000600000000000000" pitchFamily="2" charset="0"/>
                        </a:rPr>
                        <m:t>(</m:t>
                      </m:r>
                      <m:sSub>
                        <m:sSubPr>
                          <m:ctrlPr>
                            <a:rPr lang="en-GB" b="0" i="1" smtClean="0">
                              <a:solidFill>
                                <a:srgbClr val="FFC000"/>
                              </a:solidFill>
                              <a:latin typeface="Cambria Math" panose="02040503050406030204" pitchFamily="18" charset="0"/>
                            </a:rPr>
                          </m:ctrlPr>
                        </m:sSubPr>
                        <m:e>
                          <m:r>
                            <m:rPr>
                              <m:nor/>
                            </m:rPr>
                            <a:rPr lang="en-GB" b="0" i="0" smtClean="0">
                              <a:solidFill>
                                <a:srgbClr val="FFC000"/>
                              </a:solidFill>
                              <a:latin typeface="Segoe Print" panose="02000600000000000000" pitchFamily="2" charset="0"/>
                            </a:rPr>
                            <m:t>W</m:t>
                          </m:r>
                        </m:e>
                        <m:sub>
                          <m:r>
                            <m:rPr>
                              <m:nor/>
                            </m:rPr>
                            <a:rPr lang="en-GB" b="0" i="0" smtClean="0">
                              <a:solidFill>
                                <a:srgbClr val="FFC000"/>
                              </a:solidFill>
                              <a:latin typeface="Segoe Print" panose="02000600000000000000" pitchFamily="2" charset="0"/>
                            </a:rPr>
                            <m:t>1</m:t>
                          </m:r>
                        </m:sub>
                      </m:sSub>
                      <m:sSub>
                        <m:sSubPr>
                          <m:ctrlPr>
                            <a:rPr lang="en-GB" b="0" i="1" smtClean="0">
                              <a:solidFill>
                                <a:srgbClr val="0070C0"/>
                              </a:solidFill>
                              <a:latin typeface="Cambria Math" panose="02040503050406030204" pitchFamily="18" charset="0"/>
                            </a:rPr>
                          </m:ctrlPr>
                        </m:sSubPr>
                        <m:e>
                          <m:r>
                            <m:rPr>
                              <m:nor/>
                            </m:rPr>
                            <a:rPr lang="en-GB" b="0" i="0" smtClean="0">
                              <a:solidFill>
                                <a:srgbClr val="0070C0"/>
                              </a:solidFill>
                              <a:latin typeface="Segoe Print" panose="02000600000000000000" pitchFamily="2" charset="0"/>
                            </a:rPr>
                            <m:t>h</m:t>
                          </m:r>
                        </m:e>
                        <m:sub>
                          <m:r>
                            <m:rPr>
                              <m:nor/>
                            </m:rPr>
                            <a:rPr lang="en-GB" b="0" i="0" smtClean="0">
                              <a:solidFill>
                                <a:srgbClr val="0070C0"/>
                              </a:solidFill>
                              <a:latin typeface="Segoe Print" panose="02000600000000000000" pitchFamily="2" charset="0"/>
                            </a:rPr>
                            <m:t>t</m:t>
                          </m:r>
                        </m:sub>
                      </m:sSub>
                      <m:r>
                        <m:rPr>
                          <m:nor/>
                        </m:rPr>
                        <a:rPr lang="en-GB" b="0" i="0" smtClean="0">
                          <a:latin typeface="Segoe Print" panose="02000600000000000000" pitchFamily="2" charset="0"/>
                        </a:rPr>
                        <m:t>+</m:t>
                      </m:r>
                      <m:sSub>
                        <m:sSubPr>
                          <m:ctrlPr>
                            <a:rPr lang="en-GB" b="0" i="1" smtClean="0">
                              <a:solidFill>
                                <a:srgbClr val="FFC000"/>
                              </a:solidFill>
                              <a:latin typeface="Cambria Math" panose="02040503050406030204" pitchFamily="18" charset="0"/>
                            </a:rPr>
                          </m:ctrlPr>
                        </m:sSubPr>
                        <m:e>
                          <m:r>
                            <m:rPr>
                              <m:nor/>
                            </m:rPr>
                            <a:rPr lang="en-GB" b="0" i="0" smtClean="0">
                              <a:solidFill>
                                <a:srgbClr val="FFC000"/>
                              </a:solidFill>
                              <a:latin typeface="Segoe Print" panose="02000600000000000000" pitchFamily="2" charset="0"/>
                            </a:rPr>
                            <m:t>W</m:t>
                          </m:r>
                        </m:e>
                        <m:sub>
                          <m:r>
                            <m:rPr>
                              <m:nor/>
                            </m:rPr>
                            <a:rPr lang="en-GB" b="0" i="0" smtClean="0">
                              <a:solidFill>
                                <a:srgbClr val="FFC000"/>
                              </a:solidFill>
                              <a:latin typeface="Segoe Print" panose="02000600000000000000" pitchFamily="2" charset="0"/>
                            </a:rPr>
                            <m:t>2</m:t>
                          </m:r>
                        </m:sub>
                      </m:sSub>
                      <m:sSub>
                        <m:sSubPr>
                          <m:ctrlPr>
                            <a:rPr lang="en-GB" i="1">
                              <a:solidFill>
                                <a:srgbClr val="00B050"/>
                              </a:solidFill>
                              <a:latin typeface="Cambria Math" panose="02040503050406030204" pitchFamily="18" charset="0"/>
                            </a:rPr>
                          </m:ctrlPr>
                        </m:sSubPr>
                        <m:e>
                          <m:r>
                            <m:rPr>
                              <m:nor/>
                            </m:rPr>
                            <a:rPr lang="en-GB">
                              <a:solidFill>
                                <a:srgbClr val="00B050"/>
                              </a:solidFill>
                              <a:latin typeface="Segoe Print" panose="02000600000000000000" pitchFamily="2" charset="0"/>
                            </a:rPr>
                            <m:t>s</m:t>
                          </m:r>
                        </m:e>
                        <m:sub>
                          <m:r>
                            <m:rPr>
                              <m:nor/>
                            </m:rPr>
                            <a:rPr lang="en-GB">
                              <a:solidFill>
                                <a:srgbClr val="00B050"/>
                              </a:solidFill>
                              <a:latin typeface="Segoe Print" panose="02000600000000000000" pitchFamily="2" charset="0"/>
                            </a:rPr>
                            <m:t>t</m:t>
                          </m:r>
                          <m:r>
                            <m:rPr>
                              <m:nor/>
                            </m:rPr>
                            <a:rPr lang="en-GB">
                              <a:solidFill>
                                <a:srgbClr val="00B050"/>
                              </a:solidFill>
                              <a:latin typeface="Segoe Print" panose="02000600000000000000" pitchFamily="2" charset="0"/>
                            </a:rPr>
                            <m:t>−1</m:t>
                          </m:r>
                        </m:sub>
                      </m:sSub>
                      <m:r>
                        <m:rPr>
                          <m:nor/>
                        </m:rPr>
                        <a:rPr lang="en-GB" b="0" i="0" smtClean="0">
                          <a:latin typeface="Segoe Print" panose="02000600000000000000" pitchFamily="2" charset="0"/>
                        </a:rPr>
                        <m:t>)</m:t>
                      </m:r>
                    </m:oMath>
                  </m:oMathPara>
                </a14:m>
                <a:endParaRPr lang="en-GB" dirty="0">
                  <a:latin typeface="Segoe Print" panose="02000600000000000000" pitchFamily="2" charset="0"/>
                </a:endParaRPr>
              </a:p>
            </p:txBody>
          </p:sp>
        </mc:Choice>
        <mc:Fallback xmlns="">
          <p:sp>
            <p:nvSpPr>
              <p:cNvPr id="5" name="TextBox 4">
                <a:extLst>
                  <a:ext uri="{FF2B5EF4-FFF2-40B4-BE49-F238E27FC236}">
                    <a16:creationId xmlns:a16="http://schemas.microsoft.com/office/drawing/2014/main" id="{AD48C753-A033-079B-5FA6-5DC43BB8E7C1}"/>
                  </a:ext>
                </a:extLst>
              </p:cNvPr>
              <p:cNvSpPr txBox="1">
                <a:spLocks noRot="1" noChangeAspect="1" noMove="1" noResize="1" noEditPoints="1" noAdjustHandles="1" noChangeArrowheads="1" noChangeShapeType="1" noTextEdit="1"/>
              </p:cNvSpPr>
              <p:nvPr/>
            </p:nvSpPr>
            <p:spPr>
              <a:xfrm>
                <a:off x="7342916" y="2104694"/>
                <a:ext cx="4810804" cy="321819"/>
              </a:xfrm>
              <a:prstGeom prst="rect">
                <a:avLst/>
              </a:prstGeom>
              <a:blipFill>
                <a:blip r:embed="rId3"/>
                <a:stretch>
                  <a:fillRect l="-127" t="-1887" r="-1267" b="-3207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39656DF-FFF3-309A-C1F2-2ADD009902C5}"/>
                  </a:ext>
                </a:extLst>
              </p:cNvPr>
              <p:cNvSpPr txBox="1"/>
              <p:nvPr/>
            </p:nvSpPr>
            <p:spPr>
              <a:xfrm>
                <a:off x="8133420" y="3107181"/>
                <a:ext cx="3229795" cy="3218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GB" b="0" i="0" smtClean="0">
                          <a:latin typeface="Segoe Print" panose="02000600000000000000" pitchFamily="2" charset="0"/>
                        </a:rPr>
                        <m:t>score</m:t>
                      </m:r>
                      <m:d>
                        <m:dPr>
                          <m:ctrlPr>
                            <a:rPr lang="en-GB" b="0" i="1" smtClean="0">
                              <a:latin typeface="Cambria Math" panose="02040503050406030204" pitchFamily="18" charset="0"/>
                            </a:rPr>
                          </m:ctrlPr>
                        </m:dPr>
                        <m:e>
                          <m:sSub>
                            <m:sSubPr>
                              <m:ctrlPr>
                                <a:rPr lang="en-GB" b="0" i="1" smtClean="0">
                                  <a:solidFill>
                                    <a:srgbClr val="0070C0"/>
                                  </a:solidFill>
                                  <a:latin typeface="Cambria Math" panose="02040503050406030204" pitchFamily="18" charset="0"/>
                                </a:rPr>
                              </m:ctrlPr>
                            </m:sSubPr>
                            <m:e>
                              <m:r>
                                <m:rPr>
                                  <m:nor/>
                                </m:rPr>
                                <a:rPr lang="en-GB" b="0" i="0" smtClean="0">
                                  <a:solidFill>
                                    <a:srgbClr val="0070C0"/>
                                  </a:solidFill>
                                  <a:latin typeface="Segoe Print" panose="02000600000000000000" pitchFamily="2" charset="0"/>
                                </a:rPr>
                                <m:t>h</m:t>
                              </m:r>
                            </m:e>
                            <m:sub>
                              <m:r>
                                <m:rPr>
                                  <m:nor/>
                                </m:rPr>
                                <a:rPr lang="en-GB" b="0" i="0" smtClean="0">
                                  <a:solidFill>
                                    <a:srgbClr val="0070C0"/>
                                  </a:solidFill>
                                  <a:latin typeface="Segoe Print" panose="02000600000000000000" pitchFamily="2" charset="0"/>
                                </a:rPr>
                                <m:t>t</m:t>
                              </m:r>
                            </m:sub>
                          </m:sSub>
                          <m:r>
                            <m:rPr>
                              <m:nor/>
                            </m:rPr>
                            <a:rPr lang="en-GB" b="0" i="0" smtClean="0">
                              <a:latin typeface="Segoe Print" panose="02000600000000000000" pitchFamily="2" charset="0"/>
                            </a:rPr>
                            <m:t>, </m:t>
                          </m:r>
                          <m:sSub>
                            <m:sSubPr>
                              <m:ctrlPr>
                                <a:rPr lang="en-GB" b="0" i="1" smtClean="0">
                                  <a:solidFill>
                                    <a:srgbClr val="00B050"/>
                                  </a:solidFill>
                                  <a:latin typeface="Cambria Math" panose="02040503050406030204" pitchFamily="18" charset="0"/>
                                </a:rPr>
                              </m:ctrlPr>
                            </m:sSubPr>
                            <m:e>
                              <m:r>
                                <m:rPr>
                                  <m:nor/>
                                </m:rPr>
                                <a:rPr lang="en-GB" b="0" i="0" smtClean="0">
                                  <a:solidFill>
                                    <a:srgbClr val="00B050"/>
                                  </a:solidFill>
                                  <a:latin typeface="Segoe Print" panose="02000600000000000000" pitchFamily="2" charset="0"/>
                                </a:rPr>
                                <m:t>s</m:t>
                              </m:r>
                            </m:e>
                            <m:sub>
                              <m:r>
                                <m:rPr>
                                  <m:nor/>
                                </m:rPr>
                                <a:rPr lang="en-GB" b="0" i="0" smtClean="0">
                                  <a:solidFill>
                                    <a:srgbClr val="00B050"/>
                                  </a:solidFill>
                                  <a:latin typeface="Segoe Print" panose="02000600000000000000" pitchFamily="2" charset="0"/>
                                </a:rPr>
                                <m:t>t</m:t>
                              </m:r>
                              <m:r>
                                <m:rPr>
                                  <m:nor/>
                                </m:rPr>
                                <a:rPr lang="en-GB" b="0" i="0" smtClean="0">
                                  <a:solidFill>
                                    <a:srgbClr val="00B050"/>
                                  </a:solidFill>
                                  <a:latin typeface="Segoe Print" panose="02000600000000000000" pitchFamily="2" charset="0"/>
                                </a:rPr>
                                <m:t>−1</m:t>
                              </m:r>
                            </m:sub>
                          </m:sSub>
                        </m:e>
                      </m:d>
                      <m:r>
                        <m:rPr>
                          <m:nor/>
                        </m:rPr>
                        <a:rPr lang="en-GB" b="0" i="0" smtClean="0">
                          <a:latin typeface="Cambria Math" panose="02040503050406030204" pitchFamily="18" charset="0"/>
                        </a:rPr>
                        <m:t> </m:t>
                      </m:r>
                      <m:r>
                        <m:rPr>
                          <m:nor/>
                        </m:rPr>
                        <a:rPr lang="en-GB" b="0" i="0" smtClean="0">
                          <a:latin typeface="Segoe Print" panose="02000600000000000000" pitchFamily="2" charset="0"/>
                        </a:rPr>
                        <m:t>= </m:t>
                      </m:r>
                      <m:sSub>
                        <m:sSubPr>
                          <m:ctrlPr>
                            <a:rPr lang="en-GB" b="0" i="1" smtClean="0">
                              <a:solidFill>
                                <a:srgbClr val="0070C0"/>
                              </a:solidFill>
                              <a:latin typeface="Cambria Math" panose="02040503050406030204" pitchFamily="18" charset="0"/>
                            </a:rPr>
                          </m:ctrlPr>
                        </m:sSubPr>
                        <m:e>
                          <m:r>
                            <m:rPr>
                              <m:nor/>
                            </m:rPr>
                            <a:rPr lang="en-GB" b="0" i="0" smtClean="0">
                              <a:solidFill>
                                <a:srgbClr val="0070C0"/>
                              </a:solidFill>
                              <a:latin typeface="Segoe Print" panose="02000600000000000000" pitchFamily="2" charset="0"/>
                            </a:rPr>
                            <m:t>h</m:t>
                          </m:r>
                        </m:e>
                        <m:sub>
                          <m:r>
                            <m:rPr>
                              <m:nor/>
                            </m:rPr>
                            <a:rPr lang="en-GB" b="0" i="0" smtClean="0">
                              <a:solidFill>
                                <a:srgbClr val="0070C0"/>
                              </a:solidFill>
                              <a:latin typeface="Segoe Print" panose="02000600000000000000" pitchFamily="2" charset="0"/>
                            </a:rPr>
                            <m:t>t</m:t>
                          </m:r>
                        </m:sub>
                      </m:sSub>
                      <m:r>
                        <m:rPr>
                          <m:nor/>
                        </m:rPr>
                        <a:rPr lang="en-GB" b="0" i="0" smtClean="0">
                          <a:solidFill>
                            <a:srgbClr val="FFC000"/>
                          </a:solidFill>
                          <a:latin typeface="Segoe Print" panose="02000600000000000000" pitchFamily="2" charset="0"/>
                        </a:rPr>
                        <m:t>W</m:t>
                      </m:r>
                      <m:sSub>
                        <m:sSubPr>
                          <m:ctrlPr>
                            <a:rPr lang="en-GB" i="1">
                              <a:solidFill>
                                <a:srgbClr val="00B050"/>
                              </a:solidFill>
                              <a:latin typeface="Cambria Math" panose="02040503050406030204" pitchFamily="18" charset="0"/>
                            </a:rPr>
                          </m:ctrlPr>
                        </m:sSubPr>
                        <m:e>
                          <m:r>
                            <m:rPr>
                              <m:nor/>
                            </m:rPr>
                            <a:rPr lang="en-GB">
                              <a:solidFill>
                                <a:srgbClr val="00B050"/>
                              </a:solidFill>
                              <a:latin typeface="Segoe Print" panose="02000600000000000000" pitchFamily="2" charset="0"/>
                            </a:rPr>
                            <m:t>s</m:t>
                          </m:r>
                        </m:e>
                        <m:sub>
                          <m:r>
                            <m:rPr>
                              <m:nor/>
                            </m:rPr>
                            <a:rPr lang="en-GB">
                              <a:solidFill>
                                <a:srgbClr val="00B050"/>
                              </a:solidFill>
                              <a:latin typeface="Segoe Print" panose="02000600000000000000" pitchFamily="2" charset="0"/>
                            </a:rPr>
                            <m:t>t</m:t>
                          </m:r>
                          <m:r>
                            <m:rPr>
                              <m:nor/>
                            </m:rPr>
                            <a:rPr lang="en-GB">
                              <a:solidFill>
                                <a:srgbClr val="00B050"/>
                              </a:solidFill>
                              <a:latin typeface="Segoe Print" panose="02000600000000000000" pitchFamily="2" charset="0"/>
                            </a:rPr>
                            <m:t>−1</m:t>
                          </m:r>
                        </m:sub>
                      </m:sSub>
                    </m:oMath>
                  </m:oMathPara>
                </a14:m>
                <a:endParaRPr lang="en-GB" dirty="0">
                  <a:latin typeface="Segoe Print" panose="02000600000000000000" pitchFamily="2" charset="0"/>
                </a:endParaRPr>
              </a:p>
            </p:txBody>
          </p:sp>
        </mc:Choice>
        <mc:Fallback xmlns="">
          <p:sp>
            <p:nvSpPr>
              <p:cNvPr id="7" name="TextBox 6">
                <a:extLst>
                  <a:ext uri="{FF2B5EF4-FFF2-40B4-BE49-F238E27FC236}">
                    <a16:creationId xmlns:a16="http://schemas.microsoft.com/office/drawing/2014/main" id="{739656DF-FFF3-309A-C1F2-2ADD009902C5}"/>
                  </a:ext>
                </a:extLst>
              </p:cNvPr>
              <p:cNvSpPr txBox="1">
                <a:spLocks noRot="1" noChangeAspect="1" noMove="1" noResize="1" noEditPoints="1" noAdjustHandles="1" noChangeArrowheads="1" noChangeShapeType="1" noTextEdit="1"/>
              </p:cNvSpPr>
              <p:nvPr/>
            </p:nvSpPr>
            <p:spPr>
              <a:xfrm>
                <a:off x="8133420" y="3107181"/>
                <a:ext cx="3229795" cy="321819"/>
              </a:xfrm>
              <a:prstGeom prst="rect">
                <a:avLst/>
              </a:prstGeom>
              <a:blipFill>
                <a:blip r:embed="rId4"/>
                <a:stretch>
                  <a:fillRect b="-264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5897D1-A08F-7BF4-C243-D5D5445E1FD1}"/>
                  </a:ext>
                </a:extLst>
              </p:cNvPr>
              <p:cNvSpPr txBox="1"/>
              <p:nvPr/>
            </p:nvSpPr>
            <p:spPr>
              <a:xfrm>
                <a:off x="8956810" y="4919945"/>
                <a:ext cx="1498615" cy="8517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rgbClr val="FF0000"/>
                              </a:solidFill>
                              <a:latin typeface="Cambria Math" panose="02040503050406030204" pitchFamily="18" charset="0"/>
                            </a:rPr>
                          </m:ctrlPr>
                        </m:sSubPr>
                        <m:e>
                          <m:r>
                            <m:rPr>
                              <m:nor/>
                            </m:rPr>
                            <a:rPr lang="en-GB" b="0" i="0" smtClean="0">
                              <a:solidFill>
                                <a:srgbClr val="FF0000"/>
                              </a:solidFill>
                              <a:latin typeface="Segoe Print" panose="02000600000000000000" pitchFamily="2" charset="0"/>
                            </a:rPr>
                            <m:t>c</m:t>
                          </m:r>
                        </m:e>
                        <m:sub>
                          <m:r>
                            <m:rPr>
                              <m:nor/>
                            </m:rPr>
                            <a:rPr lang="en-GB" b="0" i="0" smtClean="0">
                              <a:solidFill>
                                <a:srgbClr val="FF0000"/>
                              </a:solidFill>
                              <a:latin typeface="Segoe Print" panose="02000600000000000000" pitchFamily="2" charset="0"/>
                            </a:rPr>
                            <m:t>t</m:t>
                          </m:r>
                        </m:sub>
                      </m:sSub>
                      <m:r>
                        <m:rPr>
                          <m:nor/>
                        </m:rPr>
                        <a:rPr lang="en-GB" b="0" i="0" smtClean="0">
                          <a:solidFill>
                            <a:srgbClr val="FF0000"/>
                          </a:solidFill>
                          <a:latin typeface="Cambria Math" panose="02040503050406030204" pitchFamily="18" charset="0"/>
                        </a:rPr>
                        <m:t> </m:t>
                      </m:r>
                      <m:r>
                        <m:rPr>
                          <m:nor/>
                        </m:rPr>
                        <a:rPr lang="en-GB" b="0" i="0" smtClean="0">
                          <a:latin typeface="Segoe Print" panose="02000600000000000000" pitchFamily="2" charset="0"/>
                        </a:rPr>
                        <m:t>=</m:t>
                      </m:r>
                      <m:nary>
                        <m:naryPr>
                          <m:chr m:val="∑"/>
                          <m:ctrlPr>
                            <a:rPr lang="en-GB" b="0" i="1" smtClean="0">
                              <a:latin typeface="Cambria Math" panose="02040503050406030204" pitchFamily="18" charset="0"/>
                            </a:rPr>
                          </m:ctrlPr>
                        </m:naryPr>
                        <m:sub>
                          <m:r>
                            <m:rPr>
                              <m:nor/>
                              <m:brk m:alnAt="23"/>
                            </m:rPr>
                            <a:rPr lang="en-GB" b="0" i="0" smtClean="0">
                              <a:latin typeface="Segoe Print" panose="02000600000000000000" pitchFamily="2" charset="0"/>
                            </a:rPr>
                            <m:t>i</m:t>
                          </m:r>
                          <m:r>
                            <m:rPr>
                              <m:nor/>
                            </m:rPr>
                            <a:rPr lang="en-GB" b="0" i="0" smtClean="0">
                              <a:latin typeface="Segoe Print" panose="02000600000000000000" pitchFamily="2" charset="0"/>
                            </a:rPr>
                            <m:t>=1</m:t>
                          </m:r>
                        </m:sub>
                        <m:sup>
                          <m:r>
                            <m:rPr>
                              <m:nor/>
                            </m:rPr>
                            <a:rPr lang="en-GB" b="0" i="0" smtClean="0">
                              <a:latin typeface="Segoe Print" panose="02000600000000000000" pitchFamily="2" charset="0"/>
                            </a:rPr>
                            <m:t>n</m:t>
                          </m:r>
                        </m:sup>
                        <m:e>
                          <m:sSub>
                            <m:sSubPr>
                              <m:ctrlPr>
                                <a:rPr lang="en-GB" b="0" i="1" smtClean="0">
                                  <a:solidFill>
                                    <a:srgbClr val="7030A0"/>
                                  </a:solidFill>
                                  <a:latin typeface="Cambria Math" panose="02040503050406030204" pitchFamily="18" charset="0"/>
                                </a:rPr>
                              </m:ctrlPr>
                            </m:sSubPr>
                            <m:e>
                              <m:r>
                                <m:rPr>
                                  <m:nor/>
                                </m:rPr>
                                <a:rPr lang="en-GB" b="0" i="0" smtClean="0">
                                  <a:solidFill>
                                    <a:srgbClr val="7030A0"/>
                                  </a:solidFill>
                                  <a:latin typeface="Segoe Print" panose="02000600000000000000" pitchFamily="2" charset="0"/>
                                </a:rPr>
                                <m:t>a</m:t>
                              </m:r>
                            </m:e>
                            <m:sub>
                              <m:r>
                                <m:rPr>
                                  <m:nor/>
                                </m:rPr>
                                <a:rPr lang="en-GB" b="0" i="0" smtClean="0">
                                  <a:solidFill>
                                    <a:srgbClr val="7030A0"/>
                                  </a:solidFill>
                                  <a:latin typeface="Segoe Print" panose="02000600000000000000" pitchFamily="2" charset="0"/>
                                </a:rPr>
                                <m:t>t</m:t>
                              </m:r>
                            </m:sub>
                          </m:sSub>
                          <m:sSub>
                            <m:sSubPr>
                              <m:ctrlPr>
                                <a:rPr lang="en-GB" b="0" i="1" smtClean="0">
                                  <a:solidFill>
                                    <a:srgbClr val="0070C0"/>
                                  </a:solidFill>
                                  <a:latin typeface="Cambria Math" panose="02040503050406030204" pitchFamily="18" charset="0"/>
                                </a:rPr>
                              </m:ctrlPr>
                            </m:sSubPr>
                            <m:e>
                              <m:r>
                                <m:rPr>
                                  <m:nor/>
                                </m:rPr>
                                <a:rPr lang="en-GB" b="0" i="0" smtClean="0">
                                  <a:solidFill>
                                    <a:srgbClr val="0070C0"/>
                                  </a:solidFill>
                                  <a:latin typeface="Segoe Print" panose="02000600000000000000" pitchFamily="2" charset="0"/>
                                </a:rPr>
                                <m:t>h</m:t>
                              </m:r>
                            </m:e>
                            <m:sub>
                              <m:r>
                                <m:rPr>
                                  <m:nor/>
                                </m:rPr>
                                <a:rPr lang="en-GB" b="0" i="0" smtClean="0">
                                  <a:solidFill>
                                    <a:srgbClr val="0070C0"/>
                                  </a:solidFill>
                                  <a:latin typeface="Segoe Print" panose="02000600000000000000" pitchFamily="2" charset="0"/>
                                </a:rPr>
                                <m:t>t</m:t>
                              </m:r>
                            </m:sub>
                          </m:sSub>
                        </m:e>
                      </m:nary>
                    </m:oMath>
                  </m:oMathPara>
                </a14:m>
                <a:endParaRPr lang="en-GB" dirty="0">
                  <a:latin typeface="Segoe Print" panose="02000600000000000000" pitchFamily="2" charset="0"/>
                </a:endParaRPr>
              </a:p>
            </p:txBody>
          </p:sp>
        </mc:Choice>
        <mc:Fallback xmlns="">
          <p:sp>
            <p:nvSpPr>
              <p:cNvPr id="8" name="TextBox 7">
                <a:extLst>
                  <a:ext uri="{FF2B5EF4-FFF2-40B4-BE49-F238E27FC236}">
                    <a16:creationId xmlns:a16="http://schemas.microsoft.com/office/drawing/2014/main" id="{325897D1-A08F-7BF4-C243-D5D5445E1FD1}"/>
                  </a:ext>
                </a:extLst>
              </p:cNvPr>
              <p:cNvSpPr txBox="1">
                <a:spLocks noRot="1" noChangeAspect="1" noMove="1" noResize="1" noEditPoints="1" noAdjustHandles="1" noChangeArrowheads="1" noChangeShapeType="1" noTextEdit="1"/>
              </p:cNvSpPr>
              <p:nvPr/>
            </p:nvSpPr>
            <p:spPr>
              <a:xfrm>
                <a:off x="8956810" y="4919945"/>
                <a:ext cx="1498615" cy="851708"/>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C9EE5DA-7DF0-7E5F-2A73-5A6E1ACFE944}"/>
                  </a:ext>
                </a:extLst>
              </p:cNvPr>
              <p:cNvSpPr txBox="1"/>
              <p:nvPr/>
            </p:nvSpPr>
            <p:spPr>
              <a:xfrm>
                <a:off x="8547981" y="4428638"/>
                <a:ext cx="2316275" cy="3140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rgbClr val="7030A0"/>
                              </a:solidFill>
                              <a:latin typeface="Cambria Math" panose="02040503050406030204" pitchFamily="18" charset="0"/>
                            </a:rPr>
                          </m:ctrlPr>
                        </m:sSubPr>
                        <m:e>
                          <m:r>
                            <m:rPr>
                              <m:nor/>
                            </m:rPr>
                            <a:rPr lang="en-GB" b="0" i="0" smtClean="0">
                              <a:solidFill>
                                <a:srgbClr val="7030A0"/>
                              </a:solidFill>
                              <a:latin typeface="Segoe Print" panose="02000600000000000000" pitchFamily="2" charset="0"/>
                            </a:rPr>
                            <m:t>a</m:t>
                          </m:r>
                        </m:e>
                        <m:sub>
                          <m:r>
                            <m:rPr>
                              <m:nor/>
                            </m:rPr>
                            <a:rPr lang="en-GB" b="0" i="0" smtClean="0">
                              <a:solidFill>
                                <a:srgbClr val="7030A0"/>
                              </a:solidFill>
                              <a:latin typeface="Segoe Print" panose="02000600000000000000" pitchFamily="2" charset="0"/>
                            </a:rPr>
                            <m:t>t</m:t>
                          </m:r>
                        </m:sub>
                      </m:sSub>
                      <m:r>
                        <a:rPr lang="en-GB" b="0" i="1" smtClean="0">
                          <a:solidFill>
                            <a:srgbClr val="7030A0"/>
                          </a:solidFill>
                          <a:latin typeface="Cambria Math" panose="02040503050406030204" pitchFamily="18" charset="0"/>
                        </a:rPr>
                        <m:t> </m:t>
                      </m:r>
                      <m:r>
                        <m:rPr>
                          <m:nor/>
                        </m:rPr>
                        <a:rPr lang="en-GB" b="0" i="0" smtClean="0">
                          <a:latin typeface="Segoe Print" panose="02000600000000000000" pitchFamily="2" charset="0"/>
                        </a:rPr>
                        <m:t>= </m:t>
                      </m:r>
                      <m:r>
                        <m:rPr>
                          <m:nor/>
                        </m:rPr>
                        <a:rPr lang="en-GB" b="0" i="0" smtClean="0">
                          <a:latin typeface="Segoe Print" panose="02000600000000000000" pitchFamily="2" charset="0"/>
                        </a:rPr>
                        <m:t>softmax</m:t>
                      </m:r>
                      <m:r>
                        <m:rPr>
                          <m:nor/>
                        </m:rPr>
                        <a:rPr lang="en-GB" b="0" i="0" smtClean="0">
                          <a:latin typeface="Segoe Print" panose="02000600000000000000" pitchFamily="2" charset="0"/>
                        </a:rPr>
                        <m:t>(</m:t>
                      </m:r>
                      <m:r>
                        <m:rPr>
                          <m:nor/>
                        </m:rPr>
                        <a:rPr lang="en-GB" b="0" i="0" smtClean="0">
                          <a:latin typeface="Segoe Print" panose="02000600000000000000" pitchFamily="2" charset="0"/>
                        </a:rPr>
                        <m:t>score</m:t>
                      </m:r>
                      <m:r>
                        <m:rPr>
                          <m:nor/>
                        </m:rPr>
                        <a:rPr lang="en-GB" b="0" i="0" smtClean="0">
                          <a:latin typeface="Segoe Print" panose="02000600000000000000" pitchFamily="2" charset="0"/>
                        </a:rPr>
                        <m:t>)</m:t>
                      </m:r>
                    </m:oMath>
                  </m:oMathPara>
                </a14:m>
                <a:endParaRPr lang="en-GB" dirty="0">
                  <a:latin typeface="Segoe Print" panose="02000600000000000000" pitchFamily="2" charset="0"/>
                </a:endParaRPr>
              </a:p>
            </p:txBody>
          </p:sp>
        </mc:Choice>
        <mc:Fallback xmlns="">
          <p:sp>
            <p:nvSpPr>
              <p:cNvPr id="10" name="TextBox 9">
                <a:extLst>
                  <a:ext uri="{FF2B5EF4-FFF2-40B4-BE49-F238E27FC236}">
                    <a16:creationId xmlns:a16="http://schemas.microsoft.com/office/drawing/2014/main" id="{2C9EE5DA-7DF0-7E5F-2A73-5A6E1ACFE944}"/>
                  </a:ext>
                </a:extLst>
              </p:cNvPr>
              <p:cNvSpPr txBox="1">
                <a:spLocks noRot="1" noChangeAspect="1" noMove="1" noResize="1" noEditPoints="1" noAdjustHandles="1" noChangeArrowheads="1" noChangeShapeType="1" noTextEdit="1"/>
              </p:cNvSpPr>
              <p:nvPr/>
            </p:nvSpPr>
            <p:spPr>
              <a:xfrm>
                <a:off x="8547981" y="4428638"/>
                <a:ext cx="2316275" cy="314060"/>
              </a:xfrm>
              <a:prstGeom prst="rect">
                <a:avLst/>
              </a:prstGeom>
              <a:blipFill>
                <a:blip r:embed="rId6"/>
                <a:stretch>
                  <a:fillRect l="-526" t="-11538" r="-3684" b="-34615"/>
                </a:stretch>
              </a:blipFill>
            </p:spPr>
            <p:txBody>
              <a:bodyPr/>
              <a:lstStyle/>
              <a:p>
                <a:r>
                  <a:rPr lang="en-GB">
                    <a:noFill/>
                  </a:rPr>
                  <a:t> </a:t>
                </a:r>
              </a:p>
            </p:txBody>
          </p:sp>
        </mc:Fallback>
      </mc:AlternateContent>
      <p:sp>
        <p:nvSpPr>
          <p:cNvPr id="11" name="TextBox 10">
            <a:extLst>
              <a:ext uri="{FF2B5EF4-FFF2-40B4-BE49-F238E27FC236}">
                <a16:creationId xmlns:a16="http://schemas.microsoft.com/office/drawing/2014/main" id="{976E44DA-DAC3-EF13-B102-0FD15D65F4A7}"/>
              </a:ext>
            </a:extLst>
          </p:cNvPr>
          <p:cNvSpPr txBox="1"/>
          <p:nvPr/>
        </p:nvSpPr>
        <p:spPr>
          <a:xfrm>
            <a:off x="8238931" y="1536174"/>
            <a:ext cx="3018775" cy="369332"/>
          </a:xfrm>
          <a:prstGeom prst="rect">
            <a:avLst/>
          </a:prstGeom>
          <a:noFill/>
        </p:spPr>
        <p:txBody>
          <a:bodyPr wrap="none" rtlCol="0">
            <a:spAutoFit/>
          </a:bodyPr>
          <a:lstStyle/>
          <a:p>
            <a:r>
              <a:rPr lang="en-GB" b="1" dirty="0">
                <a:latin typeface="+mj-lt"/>
              </a:rPr>
              <a:t>Additive (</a:t>
            </a:r>
            <a:r>
              <a:rPr lang="en-GB" b="1" dirty="0" err="1">
                <a:latin typeface="+mj-lt"/>
              </a:rPr>
              <a:t>Bahdanau</a:t>
            </a:r>
            <a:r>
              <a:rPr lang="en-GB" b="1" dirty="0">
                <a:latin typeface="+mj-lt"/>
              </a:rPr>
              <a:t> style)</a:t>
            </a:r>
          </a:p>
        </p:txBody>
      </p:sp>
      <p:sp>
        <p:nvSpPr>
          <p:cNvPr id="12" name="TextBox 11">
            <a:extLst>
              <a:ext uri="{FF2B5EF4-FFF2-40B4-BE49-F238E27FC236}">
                <a16:creationId xmlns:a16="http://schemas.microsoft.com/office/drawing/2014/main" id="{0AD47114-2D59-91BE-464E-04E4600FF5B2}"/>
              </a:ext>
            </a:extLst>
          </p:cNvPr>
          <p:cNvSpPr txBox="1"/>
          <p:nvPr/>
        </p:nvSpPr>
        <p:spPr>
          <a:xfrm>
            <a:off x="8262394" y="2580192"/>
            <a:ext cx="3159839" cy="369332"/>
          </a:xfrm>
          <a:prstGeom prst="rect">
            <a:avLst/>
          </a:prstGeom>
          <a:noFill/>
        </p:spPr>
        <p:txBody>
          <a:bodyPr wrap="none" rtlCol="0">
            <a:spAutoFit/>
          </a:bodyPr>
          <a:lstStyle/>
          <a:p>
            <a:r>
              <a:rPr lang="en-GB" b="1" dirty="0">
                <a:latin typeface="+mj-lt"/>
              </a:rPr>
              <a:t>Multiplicative (Luong style)</a:t>
            </a:r>
          </a:p>
        </p:txBody>
      </p:sp>
      <p:sp>
        <p:nvSpPr>
          <p:cNvPr id="13" name="TextBox 12">
            <a:extLst>
              <a:ext uri="{FF2B5EF4-FFF2-40B4-BE49-F238E27FC236}">
                <a16:creationId xmlns:a16="http://schemas.microsoft.com/office/drawing/2014/main" id="{D30BF8DD-62A7-3BF8-0A75-5C5586885BA7}"/>
              </a:ext>
            </a:extLst>
          </p:cNvPr>
          <p:cNvSpPr txBox="1"/>
          <p:nvPr/>
        </p:nvSpPr>
        <p:spPr>
          <a:xfrm>
            <a:off x="8799428" y="3976829"/>
            <a:ext cx="1813382" cy="369332"/>
          </a:xfrm>
          <a:prstGeom prst="rect">
            <a:avLst/>
          </a:prstGeom>
          <a:noFill/>
        </p:spPr>
        <p:txBody>
          <a:bodyPr wrap="none" rtlCol="0">
            <a:spAutoFit/>
          </a:bodyPr>
          <a:lstStyle/>
          <a:p>
            <a:r>
              <a:rPr lang="en-GB" b="1" dirty="0">
                <a:latin typeface="+mj-lt"/>
              </a:rPr>
              <a:t>Context Vector</a:t>
            </a:r>
          </a:p>
        </p:txBody>
      </p:sp>
    </p:spTree>
    <p:extLst>
      <p:ext uri="{BB962C8B-B14F-4D97-AF65-F5344CB8AC3E}">
        <p14:creationId xmlns:p14="http://schemas.microsoft.com/office/powerpoint/2010/main" val="1777368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4000" dirty="0">
                <a:solidFill>
                  <a:srgbClr val="000000"/>
                </a:solidFill>
                <a:latin typeface="Arial" panose="020B0604020202020204" pitchFamily="34" charset="0"/>
                <a:cs typeface="Arial" panose="020B0604020202020204" pitchFamily="34" charset="0"/>
              </a:rPr>
              <a:t>R</a:t>
            </a: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NN - Memory</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8A0128D-B241-431E-94E9-61321532D28D}"/>
                  </a:ext>
                </a:extLst>
              </p:cNvPr>
              <p:cNvSpPr txBox="1"/>
              <p:nvPr/>
            </p:nvSpPr>
            <p:spPr>
              <a:xfrm>
                <a:off x="1261869" y="1536174"/>
                <a:ext cx="6317281" cy="4093428"/>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The hidden-state and weights are shared/updated across all timesteps of the input sequence.</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Hidden-state is a vector representation of the sequence up to the current input.</a:t>
                </a:r>
              </a:p>
              <a:p>
                <a:pPr marR="0" lvl="0" algn="l" defTabSz="457200" rtl="0" eaLnBrk="1" fontAlgn="auto" latinLnBrk="0" hangingPunct="1">
                  <a:lnSpc>
                    <a:spcPct val="100000"/>
                  </a:lnSpc>
                  <a:spcBef>
                    <a:spcPts val="0"/>
                  </a:spcBef>
                  <a:spcAft>
                    <a:spcPts val="0"/>
                  </a:spcAft>
                  <a:buClrTx/>
                  <a:buSzTx/>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Hidden state = </a:t>
                </a:r>
                <a14:m>
                  <m:oMath xmlns:m="http://schemas.openxmlformats.org/officeDocument/2006/math">
                    <m:r>
                      <m:rPr>
                        <m:sty m:val="p"/>
                      </m:rPr>
                      <a:rPr lang="en-GB" sz="2000" b="0" i="0" smtClean="0">
                        <a:solidFill>
                          <a:srgbClr val="000000"/>
                        </a:solidFill>
                        <a:latin typeface="Cambria Math" panose="02040503050406030204" pitchFamily="18" charset="0"/>
                        <a:cs typeface="Arial" panose="020B0604020202020204" pitchFamily="34" charset="0"/>
                      </a:rPr>
                      <m:t>tanh</m:t>
                    </m:r>
                    <m:r>
                      <a:rPr lang="en-GB" sz="2000" b="0" i="1" smtClean="0">
                        <a:solidFill>
                          <a:srgbClr val="000000"/>
                        </a:solidFill>
                        <a:latin typeface="Cambria Math" panose="02040503050406030204" pitchFamily="18" charset="0"/>
                        <a:cs typeface="Arial" panose="020B0604020202020204" pitchFamily="34" charset="0"/>
                      </a:rPr>
                      <m:t>(</m:t>
                    </m:r>
                    <m:r>
                      <a:rPr lang="en-GB" sz="2000" b="0" i="1" smtClean="0">
                        <a:solidFill>
                          <a:srgbClr val="000000"/>
                        </a:solidFill>
                        <a:latin typeface="Cambria Math" panose="02040503050406030204" pitchFamily="18" charset="0"/>
                        <a:cs typeface="Arial" panose="020B0604020202020204" pitchFamily="34" charset="0"/>
                      </a:rPr>
                      <m:t>𝑈</m:t>
                    </m:r>
                    <m:sSub>
                      <m:sSubPr>
                        <m:ctrlPr>
                          <a:rPr lang="en-GB" sz="2000" b="0" i="1" smtClean="0">
                            <a:solidFill>
                              <a:srgbClr val="000000"/>
                            </a:solidFill>
                            <a:latin typeface="Cambria Math" panose="02040503050406030204" pitchFamily="18" charset="0"/>
                            <a:cs typeface="Arial" panose="020B0604020202020204" pitchFamily="34" charset="0"/>
                          </a:rPr>
                        </m:ctrlPr>
                      </m:sSubPr>
                      <m:e>
                        <m:r>
                          <a:rPr lang="en-GB" sz="2000" b="0" i="1" smtClean="0">
                            <a:solidFill>
                              <a:srgbClr val="000000"/>
                            </a:solidFill>
                            <a:latin typeface="Cambria Math" panose="02040503050406030204" pitchFamily="18" charset="0"/>
                            <a:cs typeface="Arial" panose="020B0604020202020204" pitchFamily="34" charset="0"/>
                          </a:rPr>
                          <m:t>𝑥</m:t>
                        </m:r>
                      </m:e>
                      <m:sub>
                        <m:r>
                          <a:rPr lang="en-GB" sz="2000" b="0" i="1" smtClean="0">
                            <a:solidFill>
                              <a:srgbClr val="000000"/>
                            </a:solidFill>
                            <a:latin typeface="Cambria Math" panose="02040503050406030204" pitchFamily="18" charset="0"/>
                            <a:cs typeface="Arial" panose="020B0604020202020204" pitchFamily="34" charset="0"/>
                          </a:rPr>
                          <m:t>𝑡</m:t>
                        </m:r>
                      </m:sub>
                    </m:sSub>
                    <m:r>
                      <a:rPr lang="en-GB" sz="2000" b="0" i="1" smtClean="0">
                        <a:solidFill>
                          <a:srgbClr val="000000"/>
                        </a:solidFill>
                        <a:latin typeface="Cambria Math" panose="02040503050406030204" pitchFamily="18" charset="0"/>
                        <a:cs typeface="Arial" panose="020B0604020202020204" pitchFamily="34" charset="0"/>
                      </a:rPr>
                      <m:t>+</m:t>
                    </m:r>
                    <m:r>
                      <a:rPr lang="en-GB" sz="2000" b="0" i="1" smtClean="0">
                        <a:solidFill>
                          <a:srgbClr val="000000"/>
                        </a:solidFill>
                        <a:latin typeface="Cambria Math" panose="02040503050406030204" pitchFamily="18" charset="0"/>
                        <a:cs typeface="Arial" panose="020B0604020202020204" pitchFamily="34" charset="0"/>
                      </a:rPr>
                      <m:t>𝑊</m:t>
                    </m:r>
                    <m:sSub>
                      <m:sSubPr>
                        <m:ctrlPr>
                          <a:rPr lang="en-GB" sz="2000" b="0" i="1" smtClean="0">
                            <a:solidFill>
                              <a:srgbClr val="000000"/>
                            </a:solidFill>
                            <a:latin typeface="Cambria Math" panose="02040503050406030204" pitchFamily="18" charset="0"/>
                            <a:cs typeface="Arial" panose="020B0604020202020204" pitchFamily="34" charset="0"/>
                          </a:rPr>
                        </m:ctrlPr>
                      </m:sSubPr>
                      <m:e>
                        <m:r>
                          <a:rPr lang="en-GB" sz="2000" b="0" i="1" smtClean="0">
                            <a:solidFill>
                              <a:srgbClr val="000000"/>
                            </a:solidFill>
                            <a:latin typeface="Cambria Math" panose="02040503050406030204" pitchFamily="18" charset="0"/>
                            <a:cs typeface="Arial" panose="020B0604020202020204" pitchFamily="34" charset="0"/>
                          </a:rPr>
                          <m:t>𝑠</m:t>
                        </m:r>
                      </m:e>
                      <m:sub>
                        <m:r>
                          <a:rPr lang="en-GB" sz="2000" b="0" i="1" smtClean="0">
                            <a:solidFill>
                              <a:srgbClr val="000000"/>
                            </a:solidFill>
                            <a:latin typeface="Cambria Math" panose="02040503050406030204" pitchFamily="18" charset="0"/>
                            <a:cs typeface="Arial" panose="020B0604020202020204" pitchFamily="34" charset="0"/>
                          </a:rPr>
                          <m:t>𝑡</m:t>
                        </m:r>
                        <m:r>
                          <a:rPr lang="en-GB" sz="2000" b="0" i="1" smtClean="0">
                            <a:solidFill>
                              <a:srgbClr val="000000"/>
                            </a:solidFill>
                            <a:latin typeface="Cambria Math" panose="02040503050406030204" pitchFamily="18" charset="0"/>
                            <a:cs typeface="Arial" panose="020B0604020202020204" pitchFamily="34" charset="0"/>
                          </a:rPr>
                          <m:t>−1</m:t>
                        </m:r>
                      </m:sub>
                    </m:sSub>
                    <m:r>
                      <a:rPr lang="en-GB" sz="2000" b="0" i="1" smtClean="0">
                        <a:solidFill>
                          <a:srgbClr val="000000"/>
                        </a:solidFill>
                        <a:latin typeface="Cambria Math" panose="02040503050406030204" pitchFamily="18" charset="0"/>
                        <a:cs typeface="Arial" panose="020B0604020202020204" pitchFamily="34" charset="0"/>
                      </a:rPr>
                      <m:t>)</m:t>
                    </m:r>
                  </m:oMath>
                </a14:m>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defTabSz="457200">
                  <a:defRPr/>
                </a:pPr>
                <a:r>
                  <a:rPr lang="en-GB" sz="2000" dirty="0">
                    <a:solidFill>
                      <a:srgbClr val="000000"/>
                    </a:solidFill>
                    <a:latin typeface="Arial" panose="020B0604020202020204" pitchFamily="34" charset="0"/>
                    <a:cs typeface="Arial" panose="020B0604020202020204" pitchFamily="34" charset="0"/>
                  </a:rPr>
                  <a:t>Output = </a:t>
                </a:r>
                <a14:m>
                  <m:oMath xmlns:m="http://schemas.openxmlformats.org/officeDocument/2006/math">
                    <m:r>
                      <a:rPr lang="en-GB" sz="2000" i="1">
                        <a:solidFill>
                          <a:srgbClr val="000000"/>
                        </a:solidFill>
                        <a:latin typeface="Cambria Math" panose="02040503050406030204" pitchFamily="18" charset="0"/>
                        <a:cs typeface="Arial" panose="020B0604020202020204" pitchFamily="34" charset="0"/>
                      </a:rPr>
                      <m:t>𝑠𝑜𝑓𝑡𝑚𝑎𝑥</m:t>
                    </m:r>
                    <m:r>
                      <a:rPr lang="en-GB" sz="2000" i="1">
                        <a:solidFill>
                          <a:srgbClr val="000000"/>
                        </a:solidFill>
                        <a:latin typeface="Cambria Math" panose="02040503050406030204" pitchFamily="18" charset="0"/>
                        <a:cs typeface="Arial" panose="020B0604020202020204" pitchFamily="34" charset="0"/>
                      </a:rPr>
                      <m:t>(</m:t>
                    </m:r>
                    <m:r>
                      <a:rPr lang="en-GB" sz="2000" i="1">
                        <a:solidFill>
                          <a:srgbClr val="000000"/>
                        </a:solidFill>
                        <a:latin typeface="Cambria Math" panose="02040503050406030204" pitchFamily="18" charset="0"/>
                        <a:cs typeface="Arial" panose="020B0604020202020204" pitchFamily="34" charset="0"/>
                      </a:rPr>
                      <m:t>𝑉</m:t>
                    </m:r>
                    <m:sSub>
                      <m:sSubPr>
                        <m:ctrlPr>
                          <a:rPr lang="en-GB" sz="2000" i="1">
                            <a:solidFill>
                              <a:srgbClr val="000000"/>
                            </a:solidFill>
                            <a:latin typeface="Cambria Math" panose="02040503050406030204" pitchFamily="18" charset="0"/>
                            <a:cs typeface="Arial" panose="020B0604020202020204" pitchFamily="34" charset="0"/>
                          </a:rPr>
                        </m:ctrlPr>
                      </m:sSubPr>
                      <m:e>
                        <m:r>
                          <a:rPr lang="en-GB" sz="2000" i="1">
                            <a:solidFill>
                              <a:srgbClr val="000000"/>
                            </a:solidFill>
                            <a:latin typeface="Cambria Math" panose="02040503050406030204" pitchFamily="18" charset="0"/>
                            <a:cs typeface="Arial" panose="020B0604020202020204" pitchFamily="34" charset="0"/>
                          </a:rPr>
                          <m:t>𝑠</m:t>
                        </m:r>
                      </m:e>
                      <m:sub>
                        <m:r>
                          <a:rPr lang="en-GB" sz="2000" i="1">
                            <a:solidFill>
                              <a:srgbClr val="000000"/>
                            </a:solidFill>
                            <a:latin typeface="Cambria Math" panose="02040503050406030204" pitchFamily="18" charset="0"/>
                            <a:cs typeface="Arial" panose="020B0604020202020204" pitchFamily="34" charset="0"/>
                          </a:rPr>
                          <m:t>𝑡</m:t>
                        </m:r>
                      </m:sub>
                    </m:sSub>
                    <m:r>
                      <a:rPr lang="en-GB" sz="2000" i="1">
                        <a:solidFill>
                          <a:srgbClr val="000000"/>
                        </a:solidFill>
                        <a:latin typeface="Cambria Math" panose="02040503050406030204" pitchFamily="18" charset="0"/>
                        <a:cs typeface="Arial" panose="020B0604020202020204" pitchFamily="34" charset="0"/>
                      </a:rPr>
                      <m:t>)</m:t>
                    </m:r>
                  </m:oMath>
                </a14:m>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The output could be the </a:t>
                </a:r>
                <a:r>
                  <a:rPr lang="en-GB" sz="2000" i="1" dirty="0">
                    <a:solidFill>
                      <a:srgbClr val="000000"/>
                    </a:solidFill>
                    <a:latin typeface="Arial" panose="020B0604020202020204" pitchFamily="34" charset="0"/>
                    <a:cs typeface="Arial" panose="020B0604020202020204" pitchFamily="34" charset="0"/>
                  </a:rPr>
                  <a:t>final</a:t>
                </a:r>
                <a:r>
                  <a:rPr lang="en-GB" sz="2000" dirty="0">
                    <a:solidFill>
                      <a:srgbClr val="000000"/>
                    </a:solidFill>
                    <a:latin typeface="Arial" panose="020B0604020202020204" pitchFamily="34" charset="0"/>
                    <a:cs typeface="Arial" panose="020B0604020202020204" pitchFamily="34" charset="0"/>
                  </a:rPr>
                  <a:t> hidden-state i.e. a vector.</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Or output could be the </a:t>
                </a:r>
                <a:r>
                  <a:rPr kumimoji="0" lang="en-GB" sz="2000" b="0"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all</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hidden-states</a:t>
                </a:r>
                <a:r>
                  <a:rPr kumimoji="0" lang="en-GB" sz="2000" b="0" i="0" u="none"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 i.e. a matrix.</a:t>
                </a: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mc:Choice>
        <mc:Fallback xmlns="">
          <p:sp>
            <p:nvSpPr>
              <p:cNvPr id="23" name="TextBox 22">
                <a:extLst>
                  <a:ext uri="{FF2B5EF4-FFF2-40B4-BE49-F238E27FC236}">
                    <a16:creationId xmlns:a16="http://schemas.microsoft.com/office/drawing/2014/main" id="{F8A0128D-B241-431E-94E9-61321532D28D}"/>
                  </a:ext>
                </a:extLst>
              </p:cNvPr>
              <p:cNvSpPr txBox="1">
                <a:spLocks noRot="1" noChangeAspect="1" noMove="1" noResize="1" noEditPoints="1" noAdjustHandles="1" noChangeArrowheads="1" noChangeShapeType="1" noTextEdit="1"/>
              </p:cNvSpPr>
              <p:nvPr/>
            </p:nvSpPr>
            <p:spPr>
              <a:xfrm>
                <a:off x="1261869" y="1536174"/>
                <a:ext cx="6317281" cy="4093428"/>
              </a:xfrm>
              <a:prstGeom prst="rect">
                <a:avLst/>
              </a:prstGeom>
              <a:blipFill>
                <a:blip r:embed="rId3"/>
                <a:stretch>
                  <a:fillRect l="-965" t="-745" r="-772" b="-1937"/>
                </a:stretch>
              </a:blipFill>
            </p:spPr>
            <p:txBody>
              <a:bodyPr/>
              <a:lstStyle/>
              <a:p>
                <a:r>
                  <a:rPr lang="en-GB">
                    <a:noFill/>
                  </a:rPr>
                  <a:t> </a:t>
                </a:r>
              </a:p>
            </p:txBody>
          </p:sp>
        </mc:Fallback>
      </mc:AlternateContent>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4736" y="686276"/>
            <a:ext cx="3983864" cy="5341999"/>
          </a:xfrm>
          <a:prstGeom prst="rect">
            <a:avLst/>
          </a:prstGeom>
        </p:spPr>
      </p:pic>
    </p:spTree>
    <p:extLst>
      <p:ext uri="{BB962C8B-B14F-4D97-AF65-F5344CB8AC3E}">
        <p14:creationId xmlns:p14="http://schemas.microsoft.com/office/powerpoint/2010/main" val="3767822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defTabSz="457200">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Attention Mechanisms</a:t>
            </a:r>
            <a:endParaRPr lang="en-GB" sz="4000" dirty="0">
              <a:solidFill>
                <a:srgbClr val="000000"/>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69" y="1536174"/>
            <a:ext cx="5064285" cy="4708981"/>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In addition to the different approaches for calculating the attention score there are several broader categories of attention mechanism.</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Self-attention</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(intra-attention)</a:t>
            </a:r>
            <a:r>
              <a:rPr kumimoji="0" lang="en-GB" sz="2000" b="0" i="0" u="none" strike="noStrike" kern="1200" cap="none" spc="0" normalizeH="0" baseline="30000" noProof="0" dirty="0">
                <a:ln>
                  <a:noFill/>
                </a:ln>
                <a:solidFill>
                  <a:srgbClr val="000000"/>
                </a:solidFill>
                <a:effectLst/>
                <a:uLnTx/>
                <a:uFillTx/>
                <a:latin typeface="Arial" panose="020B0604020202020204" pitchFamily="34" charset="0"/>
                <a:ea typeface="+mn-ea"/>
                <a:cs typeface="Arial" panose="020B0604020202020204" pitchFamily="34" charset="0"/>
              </a:rPr>
              <a:t>(1)</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is widely used within NLP. It allows each token in the input sequence to ‘</a:t>
            </a:r>
            <a:r>
              <a:rPr kumimoji="0" lang="en-GB" sz="2000" b="0"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attend</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to tokens in different positions within the sequence.</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Thus we can see how each word is related to the previous words in the sentence.</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Very useful for MT, summarisation and so on.</a:t>
            </a:r>
          </a:p>
        </p:txBody>
      </p:sp>
      <p:sp>
        <p:nvSpPr>
          <p:cNvPr id="2" name="TextBox 1">
            <a:extLst>
              <a:ext uri="{FF2B5EF4-FFF2-40B4-BE49-F238E27FC236}">
                <a16:creationId xmlns:a16="http://schemas.microsoft.com/office/drawing/2014/main" id="{F404ACAB-5B3D-9D21-F062-27C4D63CD67C}"/>
              </a:ext>
            </a:extLst>
          </p:cNvPr>
          <p:cNvSpPr txBox="1"/>
          <p:nvPr/>
        </p:nvSpPr>
        <p:spPr>
          <a:xfrm>
            <a:off x="566732" y="6266192"/>
            <a:ext cx="9696941" cy="338554"/>
          </a:xfrm>
          <a:prstGeom prst="rect">
            <a:avLst/>
          </a:prstGeom>
          <a:noFill/>
        </p:spPr>
        <p:txBody>
          <a:bodyPr wrap="square" rtlCol="0">
            <a:spAutoFit/>
          </a:bodyPr>
          <a:lstStyle/>
          <a:p>
            <a:pPr marL="228600" indent="-228600">
              <a:buFontTx/>
              <a:buAutoNum type="arabicParenBoth"/>
            </a:pPr>
            <a:r>
              <a:rPr lang="en-GB" sz="800" dirty="0">
                <a:effectLst/>
              </a:rPr>
              <a:t>Cheng, J., Dong, L. and </a:t>
            </a:r>
            <a:r>
              <a:rPr lang="en-GB" sz="800" dirty="0" err="1">
                <a:effectLst/>
              </a:rPr>
              <a:t>Lapata</a:t>
            </a:r>
            <a:r>
              <a:rPr lang="en-GB" sz="800" dirty="0">
                <a:effectLst/>
              </a:rPr>
              <a:t>, M. (2016) Long short-term memory-networks for machine reading. In: </a:t>
            </a:r>
            <a:r>
              <a:rPr lang="en-GB" sz="800" i="1" dirty="0">
                <a:effectLst/>
              </a:rPr>
              <a:t>EMNLP 2016</a:t>
            </a:r>
            <a:endParaRPr lang="en-GB" sz="800" dirty="0">
              <a:effectLst/>
            </a:endParaRPr>
          </a:p>
          <a:p>
            <a:pPr marL="228600" indent="-228600">
              <a:buAutoNum type="arabicParenBoth"/>
            </a:pPr>
            <a:endParaRPr lang="en-GB" sz="800" dirty="0"/>
          </a:p>
        </p:txBody>
      </p:sp>
      <p:pic>
        <p:nvPicPr>
          <p:cNvPr id="1026" name="Picture 2">
            <a:extLst>
              <a:ext uri="{FF2B5EF4-FFF2-40B4-BE49-F238E27FC236}">
                <a16:creationId xmlns:a16="http://schemas.microsoft.com/office/drawing/2014/main" id="{2E5CD44E-92BD-BBCD-F4A2-CC57487828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3260" y="2215253"/>
            <a:ext cx="5355885" cy="3350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9812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defTabSz="457200">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Attention Mechanisms</a:t>
            </a:r>
            <a:endParaRPr lang="en-GB" sz="4000" dirty="0">
              <a:solidFill>
                <a:srgbClr val="000000"/>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69" y="1536174"/>
            <a:ext cx="5064285" cy="4401205"/>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Soft</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attention places the attention weights ‘softly’ over the entire input sequence (or image). It discounts the irrelevant features and promotes useful ones. Effectively the same as additive attention.</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Hard</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attention only focuses on a specific part of the input at any one time. This is faster but the model is non-differentiable, so requires complex techniques for updating the weights.</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defTabSz="457200">
              <a:defRPr/>
            </a:pPr>
            <a:r>
              <a:rPr lang="en-GB" sz="2000" dirty="0">
                <a:effectLst/>
              </a:rPr>
              <a:t>Hard attention can be used to generate captions for images, for example</a:t>
            </a:r>
            <a:r>
              <a:rPr lang="en-GB" sz="2000" baseline="30000" dirty="0">
                <a:effectLst/>
              </a:rPr>
              <a:t>(1)</a:t>
            </a:r>
            <a:r>
              <a:rPr lang="en-GB" sz="2000" dirty="0">
                <a:effectLst/>
              </a:rPr>
              <a:t>.</a:t>
            </a:r>
          </a:p>
        </p:txBody>
      </p:sp>
      <p:pic>
        <p:nvPicPr>
          <p:cNvPr id="2050" name="Picture 2">
            <a:extLst>
              <a:ext uri="{FF2B5EF4-FFF2-40B4-BE49-F238E27FC236}">
                <a16:creationId xmlns:a16="http://schemas.microsoft.com/office/drawing/2014/main" id="{10465FED-859B-9C39-2A52-B1BC8181CF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154" y="1714249"/>
            <a:ext cx="5602991" cy="35371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4A73D55-5609-DC77-CCD1-BC4D5C3FE5D3}"/>
              </a:ext>
            </a:extLst>
          </p:cNvPr>
          <p:cNvSpPr txBox="1"/>
          <p:nvPr/>
        </p:nvSpPr>
        <p:spPr>
          <a:xfrm>
            <a:off x="6914832" y="5389287"/>
            <a:ext cx="4425635" cy="369332"/>
          </a:xfrm>
          <a:prstGeom prst="rect">
            <a:avLst/>
          </a:prstGeom>
          <a:noFill/>
        </p:spPr>
        <p:txBody>
          <a:bodyPr wrap="none" rtlCol="0">
            <a:spAutoFit/>
          </a:bodyPr>
          <a:lstStyle/>
          <a:p>
            <a:r>
              <a:rPr lang="en-GB" i="1" dirty="0">
                <a:latin typeface="+mj-lt"/>
              </a:rPr>
              <a:t>“A woman is throwing a frisbee in a park.”</a:t>
            </a:r>
          </a:p>
        </p:txBody>
      </p:sp>
      <p:sp>
        <p:nvSpPr>
          <p:cNvPr id="4" name="TextBox 3">
            <a:extLst>
              <a:ext uri="{FF2B5EF4-FFF2-40B4-BE49-F238E27FC236}">
                <a16:creationId xmlns:a16="http://schemas.microsoft.com/office/drawing/2014/main" id="{1D7BD358-22FE-0F3D-6D9D-28F55F25383F}"/>
              </a:ext>
            </a:extLst>
          </p:cNvPr>
          <p:cNvSpPr txBox="1"/>
          <p:nvPr/>
        </p:nvSpPr>
        <p:spPr>
          <a:xfrm>
            <a:off x="566732" y="6266192"/>
            <a:ext cx="9696941" cy="338554"/>
          </a:xfrm>
          <a:prstGeom prst="rect">
            <a:avLst/>
          </a:prstGeom>
          <a:noFill/>
        </p:spPr>
        <p:txBody>
          <a:bodyPr wrap="square" rtlCol="0">
            <a:spAutoFit/>
          </a:bodyPr>
          <a:lstStyle/>
          <a:p>
            <a:pPr marL="228600" indent="-228600">
              <a:buFontTx/>
              <a:buAutoNum type="arabicParenBoth"/>
            </a:pPr>
            <a:r>
              <a:rPr lang="en-GB" sz="800" dirty="0">
                <a:effectLst/>
              </a:rPr>
              <a:t>Xu, K., Ba, J.L., et. Al. (2015) Show, Attend and Tell: Neural Image Caption Generation with Visual Attention. In: </a:t>
            </a:r>
            <a:r>
              <a:rPr lang="en-GB" sz="800" i="1" dirty="0">
                <a:effectLst/>
              </a:rPr>
              <a:t>32nd International Conference on Machine Learning, ICML 2015</a:t>
            </a:r>
            <a:endParaRPr lang="en-GB" sz="800" dirty="0">
              <a:effectLst/>
            </a:endParaRPr>
          </a:p>
          <a:p>
            <a:pPr marL="228600" indent="-228600">
              <a:buAutoNum type="arabicParenBoth"/>
            </a:pPr>
            <a:endParaRPr lang="en-GB" sz="800" dirty="0"/>
          </a:p>
        </p:txBody>
      </p:sp>
    </p:spTree>
    <p:extLst>
      <p:ext uri="{BB962C8B-B14F-4D97-AF65-F5344CB8AC3E}">
        <p14:creationId xmlns:p14="http://schemas.microsoft.com/office/powerpoint/2010/main" val="1226127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091F3-649B-13A6-C1C0-245009E908FC}"/>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B863B940-4C65-046B-8FEE-29C526FF6095}"/>
              </a:ext>
            </a:extLst>
          </p:cNvPr>
          <p:cNvSpPr>
            <a:spLocks noGrp="1"/>
          </p:cNvSpPr>
          <p:nvPr>
            <p:ph idx="1"/>
          </p:nvPr>
        </p:nvSpPr>
        <p:spPr/>
        <p:txBody>
          <a:bodyPr/>
          <a:lstStyle/>
          <a:p>
            <a:r>
              <a:rPr lang="en-US" dirty="0"/>
              <a:t>Aside – how do we measure good?</a:t>
            </a:r>
          </a:p>
        </p:txBody>
      </p:sp>
    </p:spTree>
    <p:extLst>
      <p:ext uri="{BB962C8B-B14F-4D97-AF65-F5344CB8AC3E}">
        <p14:creationId xmlns:p14="http://schemas.microsoft.com/office/powerpoint/2010/main" val="17426582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defTabSz="457200">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Word-overlap Metrics</a:t>
            </a:r>
            <a:endParaRPr lang="en-GB" sz="4000" dirty="0">
              <a:solidFill>
                <a:srgbClr val="000000"/>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69" y="1536174"/>
            <a:ext cx="5316213" cy="4401205"/>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kumimoji="0" lang="en-GB" sz="200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For some language generation tasks, such as MT, we may wish to evaluate the quality of the generated text.</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effectLst/>
                <a:latin typeface="Arial" panose="020B0604020202020204" pitchFamily="34" charset="0"/>
                <a:cs typeface="Arial" panose="020B0604020202020204" pitchFamily="34" charset="0"/>
              </a:rPr>
              <a:t>However, in MT we cannot expect perfect alignment between input and output sequences, or there may be a different number of tokens. </a:t>
            </a:r>
            <a:r>
              <a:rPr lang="en-GB" sz="2000" dirty="0">
                <a:solidFill>
                  <a:srgbClr val="000000"/>
                </a:solidFill>
                <a:latin typeface="Arial" panose="020B0604020202020204" pitchFamily="34" charset="0"/>
                <a:cs typeface="Arial" panose="020B0604020202020204" pitchFamily="34" charset="0"/>
              </a:rPr>
              <a:t>Again accuracy is not appropriate here, nor is perplexity.</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effectLst/>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effectLst/>
                <a:latin typeface="Arial" panose="020B0604020202020204" pitchFamily="34" charset="0"/>
                <a:cs typeface="Arial" panose="020B0604020202020204" pitchFamily="34" charset="0"/>
              </a:rPr>
              <a:t>For this purpose a range of word-overlap (or alignment) metrics have been developed. They evaluate generated sentence(s) with respect to a reference sentence(s).</a:t>
            </a:r>
            <a:endParaRPr lang="en-GB" sz="2000" dirty="0">
              <a:effectLst/>
            </a:endParaRPr>
          </a:p>
        </p:txBody>
      </p:sp>
      <p:sp>
        <p:nvSpPr>
          <p:cNvPr id="4" name="TextBox 3">
            <a:extLst>
              <a:ext uri="{FF2B5EF4-FFF2-40B4-BE49-F238E27FC236}">
                <a16:creationId xmlns:a16="http://schemas.microsoft.com/office/drawing/2014/main" id="{1D7BD358-22FE-0F3D-6D9D-28F55F25383F}"/>
              </a:ext>
            </a:extLst>
          </p:cNvPr>
          <p:cNvSpPr txBox="1"/>
          <p:nvPr/>
        </p:nvSpPr>
        <p:spPr>
          <a:xfrm>
            <a:off x="566732" y="6266192"/>
            <a:ext cx="9696941" cy="707886"/>
          </a:xfrm>
          <a:prstGeom prst="rect">
            <a:avLst/>
          </a:prstGeom>
          <a:noFill/>
        </p:spPr>
        <p:txBody>
          <a:bodyPr wrap="square" rtlCol="0">
            <a:spAutoFit/>
          </a:bodyPr>
          <a:lstStyle/>
          <a:p>
            <a:pPr marL="228600" indent="-228600">
              <a:buFontTx/>
              <a:buAutoNum type="arabicParenBoth"/>
            </a:pPr>
            <a:r>
              <a:rPr lang="en-GB" sz="800" dirty="0" err="1">
                <a:effectLst/>
              </a:rPr>
              <a:t>Papineni</a:t>
            </a:r>
            <a:r>
              <a:rPr lang="en-GB" sz="800" dirty="0">
                <a:effectLst/>
              </a:rPr>
              <a:t>, K., </a:t>
            </a:r>
            <a:r>
              <a:rPr lang="en-GB" sz="800" dirty="0" err="1">
                <a:effectLst/>
              </a:rPr>
              <a:t>Roukos</a:t>
            </a:r>
            <a:r>
              <a:rPr lang="en-GB" sz="800" dirty="0">
                <a:effectLst/>
              </a:rPr>
              <a:t>, S., et. al (2002) BLEU: a Method for Automatic Evaluation of Machine Translation. In: </a:t>
            </a:r>
            <a:r>
              <a:rPr lang="en-GB" sz="800" i="1" dirty="0">
                <a:effectLst/>
              </a:rPr>
              <a:t>Proceedings of the 40th Annual Meeting of the Association for Computational Linguistics (ACL)</a:t>
            </a:r>
          </a:p>
          <a:p>
            <a:pPr marL="228600" indent="-228600">
              <a:buFontTx/>
              <a:buAutoNum type="arabicParenBoth"/>
            </a:pPr>
            <a:r>
              <a:rPr lang="en-GB" sz="800" dirty="0">
                <a:effectLst/>
              </a:rPr>
              <a:t>Banerjee, S. and </a:t>
            </a:r>
            <a:r>
              <a:rPr lang="en-GB" sz="800" dirty="0" err="1">
                <a:effectLst/>
              </a:rPr>
              <a:t>Lavie</a:t>
            </a:r>
            <a:r>
              <a:rPr lang="en-GB" sz="800" dirty="0">
                <a:effectLst/>
              </a:rPr>
              <a:t>, A. (2005) METEOR: An Automatic Metric for MT Evaluation with Improved Correlation with Human Judgments. In: </a:t>
            </a:r>
            <a:r>
              <a:rPr lang="en-GB" sz="800" i="1" dirty="0">
                <a:effectLst/>
              </a:rPr>
              <a:t>ACL Workshop on Intrinsic and Extrinsic Evaluation Measures for Machine Translation and/or Summarization</a:t>
            </a:r>
          </a:p>
          <a:p>
            <a:pPr marL="228600" indent="-228600">
              <a:buFontTx/>
              <a:buAutoNum type="arabicParenBoth"/>
            </a:pPr>
            <a:r>
              <a:rPr lang="en-GB" sz="800" dirty="0">
                <a:effectLst/>
              </a:rPr>
              <a:t>Lin, C.Y. (2004) ROUGE: A Package for Automatic Evaluation of Summaries. In: </a:t>
            </a:r>
            <a:r>
              <a:rPr lang="en-GB" sz="800" i="1" dirty="0">
                <a:effectLst/>
              </a:rPr>
              <a:t>In Proceedings of the Workshop on Text Summarization Branches Out</a:t>
            </a:r>
            <a:endParaRPr lang="en-GB" sz="800" dirty="0">
              <a:effectLst/>
            </a:endParaRPr>
          </a:p>
          <a:p>
            <a:pPr marL="228600" indent="-228600">
              <a:buAutoNum type="arabicParenBoth"/>
            </a:pPr>
            <a:endParaRPr lang="en-GB" sz="800" dirty="0"/>
          </a:p>
        </p:txBody>
      </p:sp>
      <p:graphicFrame>
        <p:nvGraphicFramePr>
          <p:cNvPr id="5" name="Table 4">
            <a:extLst>
              <a:ext uri="{FF2B5EF4-FFF2-40B4-BE49-F238E27FC236}">
                <a16:creationId xmlns:a16="http://schemas.microsoft.com/office/drawing/2014/main" id="{DD18FA21-BB99-041C-DA9F-18A2AA172F82}"/>
              </a:ext>
            </a:extLst>
          </p:cNvPr>
          <p:cNvGraphicFramePr>
            <a:graphicFrameLocks noGrp="1"/>
          </p:cNvGraphicFramePr>
          <p:nvPr/>
        </p:nvGraphicFramePr>
        <p:xfrm>
          <a:off x="6620995" y="4209306"/>
          <a:ext cx="5343000" cy="1112520"/>
        </p:xfrm>
        <a:graphic>
          <a:graphicData uri="http://schemas.openxmlformats.org/drawingml/2006/table">
            <a:tbl>
              <a:tblPr firstRow="1" bandRow="1">
                <a:tableStyleId>{9D7B26C5-4107-4FEC-AEDC-1716B250A1EF}</a:tableStyleId>
              </a:tblPr>
              <a:tblGrid>
                <a:gridCol w="3168968">
                  <a:extLst>
                    <a:ext uri="{9D8B030D-6E8A-4147-A177-3AD203B41FA5}">
                      <a16:colId xmlns:a16="http://schemas.microsoft.com/office/drawing/2014/main" val="4016693051"/>
                    </a:ext>
                  </a:extLst>
                </a:gridCol>
                <a:gridCol w="886408">
                  <a:extLst>
                    <a:ext uri="{9D8B030D-6E8A-4147-A177-3AD203B41FA5}">
                      <a16:colId xmlns:a16="http://schemas.microsoft.com/office/drawing/2014/main" val="2409107832"/>
                    </a:ext>
                  </a:extLst>
                </a:gridCol>
                <a:gridCol w="1287624">
                  <a:extLst>
                    <a:ext uri="{9D8B030D-6E8A-4147-A177-3AD203B41FA5}">
                      <a16:colId xmlns:a16="http://schemas.microsoft.com/office/drawing/2014/main" val="3536734724"/>
                    </a:ext>
                  </a:extLst>
                </a:gridCol>
              </a:tblGrid>
              <a:tr h="370840">
                <a:tc>
                  <a:txBody>
                    <a:bodyPr/>
                    <a:lstStyle/>
                    <a:p>
                      <a:pPr algn="ctr"/>
                      <a:endParaRPr lang="en-GB"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GB"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GB"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45975599"/>
                  </a:ext>
                </a:extLst>
              </a:tr>
              <a:tr h="370840">
                <a:tc>
                  <a:txBody>
                    <a:bodyPr/>
                    <a:lstStyle/>
                    <a:p>
                      <a:pPr marR="0" lvl="0" algn="l" defTabSz="457200" rtl="0" eaLnBrk="1" fontAlgn="auto" latinLnBrk="0" hangingPunct="1">
                        <a:lnSpc>
                          <a:spcPct val="100000"/>
                        </a:lnSpc>
                        <a:spcBef>
                          <a:spcPts val="0"/>
                        </a:spcBef>
                        <a:spcAft>
                          <a:spcPts val="0"/>
                        </a:spcAft>
                        <a:buClrTx/>
                        <a:buSzTx/>
                        <a:tabLst/>
                        <a:defRPr/>
                      </a:pPr>
                      <a:r>
                        <a:rPr lang="en-GB" sz="1800" dirty="0">
                          <a:solidFill>
                            <a:srgbClr val="00B050"/>
                          </a:solidFill>
                          <a:effectLst/>
                          <a:latin typeface="Segoe Print" panose="02000600000000000000" pitchFamily="2" charset="0"/>
                          <a:cs typeface="Arial" panose="020B0604020202020204" pitchFamily="34" charset="0"/>
                        </a:rPr>
                        <a:t>‘On the mat sat the cat.’</a:t>
                      </a:r>
                    </a:p>
                  </a:txBody>
                  <a:tcPr>
                    <a:lnT w="12700" cap="flat" cmpd="sng" algn="ctr">
                      <a:noFill/>
                      <a:prstDash val="solid"/>
                      <a:round/>
                      <a:headEnd type="none" w="med" len="med"/>
                      <a:tailEnd type="none" w="med" len="med"/>
                    </a:lnT>
                    <a:solidFill>
                      <a:schemeClr val="bg1">
                        <a:alpha val="20000"/>
                      </a:schemeClr>
                    </a:solidFill>
                  </a:tcPr>
                </a:tc>
                <a:tc>
                  <a:txBody>
                    <a:bodyPr/>
                    <a:lstStyle/>
                    <a:p>
                      <a:endParaRPr lang="en-GB" b="0" dirty="0"/>
                    </a:p>
                  </a:txBody>
                  <a:tcPr>
                    <a:lnT w="12700" cap="flat" cmpd="sng" algn="ctr">
                      <a:noFill/>
                      <a:prstDash val="solid"/>
                      <a:round/>
                      <a:headEnd type="none" w="med" len="med"/>
                      <a:tailEnd type="none" w="med" len="med"/>
                    </a:lnT>
                    <a:solidFill>
                      <a:schemeClr val="bg1">
                        <a:alpha val="20000"/>
                      </a:schemeClr>
                    </a:solidFill>
                  </a:tcPr>
                </a:tc>
                <a:tc>
                  <a:txBody>
                    <a:bodyPr/>
                    <a:lstStyle/>
                    <a:p>
                      <a:pPr algn="ctr"/>
                      <a:endParaRPr lang="en-GB" b="0" dirty="0"/>
                    </a:p>
                  </a:txBody>
                  <a:tcPr>
                    <a:lnT w="12700" cap="flat" cmpd="sng" algn="ctr">
                      <a:noFill/>
                      <a:prstDash val="solid"/>
                      <a:round/>
                      <a:headEnd type="none" w="med" len="med"/>
                      <a:tailEnd type="none" w="med" len="med"/>
                    </a:lnT>
                    <a:solidFill>
                      <a:schemeClr val="bg1">
                        <a:alpha val="20000"/>
                      </a:schemeClr>
                    </a:solidFill>
                  </a:tcPr>
                </a:tc>
                <a:extLst>
                  <a:ext uri="{0D108BD9-81ED-4DB2-BD59-A6C34878D82A}">
                    <a16:rowId xmlns:a16="http://schemas.microsoft.com/office/drawing/2014/main" val="2659318066"/>
                  </a:ext>
                </a:extLst>
              </a:tr>
              <a:tr h="370840">
                <a:tc>
                  <a:txBody>
                    <a:bodyPr/>
                    <a:lstStyle/>
                    <a:p>
                      <a:pPr defTabSz="457200">
                        <a:defRPr/>
                      </a:pPr>
                      <a:r>
                        <a:rPr lang="en-GB" sz="1800" dirty="0">
                          <a:solidFill>
                            <a:srgbClr val="00B050"/>
                          </a:solidFill>
                          <a:effectLst/>
                          <a:latin typeface="Segoe Print" panose="02000600000000000000" pitchFamily="2" charset="0"/>
                          <a:cs typeface="Arial" panose="020B0604020202020204" pitchFamily="34" charset="0"/>
                        </a:rPr>
                        <a:t>‘On the cat sat the mat.’</a:t>
                      </a:r>
                      <a:endParaRPr lang="en-GB" sz="1800" dirty="0">
                        <a:solidFill>
                          <a:srgbClr val="00B050"/>
                        </a:solidFill>
                        <a:effectLst/>
                        <a:latin typeface="Segoe Print" panose="02000600000000000000" pitchFamily="2" charset="0"/>
                      </a:endParaRPr>
                    </a:p>
                  </a:txBody>
                  <a:tcPr>
                    <a:lnB w="12700" cap="flat" cmpd="sng" algn="ctr">
                      <a:noFill/>
                      <a:prstDash val="solid"/>
                      <a:round/>
                      <a:headEnd type="none" w="med" len="med"/>
                      <a:tailEnd type="none" w="med" len="med"/>
                    </a:lnB>
                  </a:tcPr>
                </a:tc>
                <a:tc>
                  <a:txBody>
                    <a:bodyPr/>
                    <a:lstStyle/>
                    <a:p>
                      <a:endParaRPr lang="en-GB" b="0" dirty="0"/>
                    </a:p>
                  </a:txBody>
                  <a:tcPr>
                    <a:lnB w="12700" cap="flat" cmpd="sng" algn="ctr">
                      <a:noFill/>
                      <a:prstDash val="solid"/>
                      <a:round/>
                      <a:headEnd type="none" w="med" len="med"/>
                      <a:tailEnd type="none" w="med" len="med"/>
                    </a:lnB>
                  </a:tcPr>
                </a:tc>
                <a:tc>
                  <a:txBody>
                    <a:bodyPr/>
                    <a:lstStyle/>
                    <a:p>
                      <a:pPr algn="ctr"/>
                      <a:endParaRPr lang="en-GB" b="0" dirty="0"/>
                    </a:p>
                  </a:txBody>
                  <a:tcPr>
                    <a:lnB w="12700" cap="flat" cmpd="sng" algn="ctr">
                      <a:noFill/>
                      <a:prstDash val="solid"/>
                      <a:round/>
                      <a:headEnd type="none" w="med" len="med"/>
                      <a:tailEnd type="none" w="med" len="med"/>
                    </a:lnB>
                  </a:tcPr>
                </a:tc>
                <a:extLst>
                  <a:ext uri="{0D108BD9-81ED-4DB2-BD59-A6C34878D82A}">
                    <a16:rowId xmlns:a16="http://schemas.microsoft.com/office/drawing/2014/main" val="1732491003"/>
                  </a:ext>
                </a:extLst>
              </a:tr>
            </a:tbl>
          </a:graphicData>
        </a:graphic>
      </p:graphicFrame>
      <p:sp>
        <p:nvSpPr>
          <p:cNvPr id="2" name="TextBox 1">
            <a:extLst>
              <a:ext uri="{FF2B5EF4-FFF2-40B4-BE49-F238E27FC236}">
                <a16:creationId xmlns:a16="http://schemas.microsoft.com/office/drawing/2014/main" id="{EE7907E4-396E-B9E0-5B78-FF47764BE640}"/>
              </a:ext>
            </a:extLst>
          </p:cNvPr>
          <p:cNvSpPr txBox="1"/>
          <p:nvPr/>
        </p:nvSpPr>
        <p:spPr>
          <a:xfrm>
            <a:off x="6612932" y="2151727"/>
            <a:ext cx="5316213" cy="1938992"/>
          </a:xfrm>
          <a:prstGeom prst="rect">
            <a:avLst/>
          </a:prstGeom>
          <a:noFill/>
        </p:spPr>
        <p:txBody>
          <a:bodyPr wrap="square" rtlCol="0">
            <a:spAutoFit/>
          </a:bodyPr>
          <a:lstStyle/>
          <a:p>
            <a:pPr marR="0" lvl="0" algn="ctr" defTabSz="457200" rtl="0" eaLnBrk="1" fontAlgn="auto" latinLnBrk="0" hangingPunct="1">
              <a:lnSpc>
                <a:spcPct val="100000"/>
              </a:lnSpc>
              <a:spcBef>
                <a:spcPts val="0"/>
              </a:spcBef>
              <a:spcAft>
                <a:spcPts val="0"/>
              </a:spcAft>
              <a:buClrTx/>
              <a:buSzTx/>
              <a:tabLst/>
              <a:defRPr/>
            </a:pPr>
            <a:r>
              <a:rPr kumimoji="0" lang="en-GB" sz="200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Reference:</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ctr" defTabSz="457200" rtl="0" eaLnBrk="1" fontAlgn="auto" latinLnBrk="0" hangingPunct="1">
              <a:lnSpc>
                <a:spcPct val="100000"/>
              </a:lnSpc>
              <a:spcBef>
                <a:spcPts val="0"/>
              </a:spcBef>
              <a:spcAft>
                <a:spcPts val="0"/>
              </a:spcAft>
              <a:buClrTx/>
              <a:buSzTx/>
              <a:tabLst/>
              <a:defRPr/>
            </a:pPr>
            <a:r>
              <a:rPr lang="en-GB" sz="2000" dirty="0">
                <a:solidFill>
                  <a:srgbClr val="0070C0"/>
                </a:solidFill>
                <a:effectLst/>
                <a:latin typeface="Segoe Print" panose="02000600000000000000" pitchFamily="2" charset="0"/>
                <a:cs typeface="Arial" panose="020B0604020202020204" pitchFamily="34" charset="0"/>
              </a:rPr>
              <a:t>‘The cat sat on the mat.’</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ctr" defTabSz="457200" rtl="0" eaLnBrk="1" fontAlgn="auto" latinLnBrk="0" hangingPunct="1">
              <a:lnSpc>
                <a:spcPct val="100000"/>
              </a:lnSpc>
              <a:spcBef>
                <a:spcPts val="0"/>
              </a:spcBef>
              <a:spcAft>
                <a:spcPts val="0"/>
              </a:spcAft>
              <a:buClrTx/>
              <a:buSzTx/>
              <a:tabLst/>
              <a:defRPr/>
            </a:pPr>
            <a:endParaRPr lang="en-GB" sz="2000" dirty="0">
              <a:solidFill>
                <a:srgbClr val="000000"/>
              </a:solidFill>
              <a:effectLst/>
              <a:latin typeface="Arial" panose="020B0604020202020204" pitchFamily="34" charset="0"/>
              <a:cs typeface="Arial" panose="020B0604020202020204" pitchFamily="34" charset="0"/>
            </a:endParaRPr>
          </a:p>
          <a:p>
            <a:pPr marR="0" lvl="0" algn="ctr" defTabSz="457200" rtl="0" eaLnBrk="1" fontAlgn="auto" latinLnBrk="0" hangingPunct="1">
              <a:lnSpc>
                <a:spcPct val="100000"/>
              </a:lnSpc>
              <a:spcBef>
                <a:spcPts val="0"/>
              </a:spcBef>
              <a:spcAft>
                <a:spcPts val="0"/>
              </a:spcAft>
              <a:buClrTx/>
              <a:buSzTx/>
              <a:tabLst/>
              <a:defRPr/>
            </a:pPr>
            <a:r>
              <a:rPr lang="en-GB" sz="2000" dirty="0">
                <a:solidFill>
                  <a:srgbClr val="000000"/>
                </a:solidFill>
                <a:effectLst/>
                <a:latin typeface="Arial" panose="020B0604020202020204" pitchFamily="34" charset="0"/>
                <a:cs typeface="Arial" panose="020B0604020202020204" pitchFamily="34" charset="0"/>
              </a:rPr>
              <a:t>Candidate/hypothesis:</a:t>
            </a:r>
            <a:endParaRPr lang="en-GB" sz="2000" dirty="0">
              <a:solidFill>
                <a:srgbClr val="00B050"/>
              </a:solidFill>
              <a:effectLst/>
              <a:latin typeface="Segoe Print" panose="02000600000000000000" pitchFamily="2" charset="0"/>
            </a:endParaRPr>
          </a:p>
        </p:txBody>
      </p:sp>
    </p:spTree>
    <p:extLst>
      <p:ext uri="{BB962C8B-B14F-4D97-AF65-F5344CB8AC3E}">
        <p14:creationId xmlns:p14="http://schemas.microsoft.com/office/powerpoint/2010/main" val="39230001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defTabSz="457200">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Word-overlap Metrics</a:t>
            </a:r>
            <a:endParaRPr lang="en-GB" sz="4000" dirty="0">
              <a:solidFill>
                <a:srgbClr val="00000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1D7BD358-22FE-0F3D-6D9D-28F55F25383F}"/>
              </a:ext>
            </a:extLst>
          </p:cNvPr>
          <p:cNvSpPr txBox="1"/>
          <p:nvPr/>
        </p:nvSpPr>
        <p:spPr>
          <a:xfrm>
            <a:off x="566732" y="6266192"/>
            <a:ext cx="9696941" cy="707886"/>
          </a:xfrm>
          <a:prstGeom prst="rect">
            <a:avLst/>
          </a:prstGeom>
          <a:noFill/>
        </p:spPr>
        <p:txBody>
          <a:bodyPr wrap="square" rtlCol="0">
            <a:spAutoFit/>
          </a:bodyPr>
          <a:lstStyle/>
          <a:p>
            <a:pPr marL="228600" indent="-228600">
              <a:buFontTx/>
              <a:buAutoNum type="arabicParenBoth"/>
            </a:pPr>
            <a:r>
              <a:rPr lang="en-GB" sz="800" dirty="0" err="1">
                <a:effectLst/>
              </a:rPr>
              <a:t>Papineni</a:t>
            </a:r>
            <a:r>
              <a:rPr lang="en-GB" sz="800" dirty="0">
                <a:effectLst/>
              </a:rPr>
              <a:t>, K., </a:t>
            </a:r>
            <a:r>
              <a:rPr lang="en-GB" sz="800" dirty="0" err="1">
                <a:effectLst/>
              </a:rPr>
              <a:t>Roukos</a:t>
            </a:r>
            <a:r>
              <a:rPr lang="en-GB" sz="800" dirty="0">
                <a:effectLst/>
              </a:rPr>
              <a:t>, S., et. al (2002) BLEU: a Method for Automatic Evaluation of Machine Translation. In: </a:t>
            </a:r>
            <a:r>
              <a:rPr lang="en-GB" sz="800" i="1" dirty="0">
                <a:effectLst/>
              </a:rPr>
              <a:t>Proceedings of the 40th Annual Meeting of the Association for Computational Linguistics (ACL)</a:t>
            </a:r>
          </a:p>
          <a:p>
            <a:pPr marL="228600" indent="-228600">
              <a:buFontTx/>
              <a:buAutoNum type="arabicParenBoth"/>
            </a:pPr>
            <a:r>
              <a:rPr lang="en-GB" sz="800" dirty="0">
                <a:effectLst/>
              </a:rPr>
              <a:t>Banerjee, S. and </a:t>
            </a:r>
            <a:r>
              <a:rPr lang="en-GB" sz="800" dirty="0" err="1">
                <a:effectLst/>
              </a:rPr>
              <a:t>Lavie</a:t>
            </a:r>
            <a:r>
              <a:rPr lang="en-GB" sz="800" dirty="0">
                <a:effectLst/>
              </a:rPr>
              <a:t>, A. (2005) METEOR: An Automatic Metric for MT Evaluation with Improved Correlation with Human Judgments. In: </a:t>
            </a:r>
            <a:r>
              <a:rPr lang="en-GB" sz="800" i="1" dirty="0">
                <a:effectLst/>
              </a:rPr>
              <a:t>ACL Workshop on Intrinsic and Extrinsic Evaluation Measures for Machine Translation and/or Summarization</a:t>
            </a:r>
          </a:p>
          <a:p>
            <a:pPr marL="228600" indent="-228600">
              <a:buFontTx/>
              <a:buAutoNum type="arabicParenBoth"/>
            </a:pPr>
            <a:r>
              <a:rPr lang="en-GB" sz="800" dirty="0">
                <a:effectLst/>
              </a:rPr>
              <a:t>Lin, C.Y. (2004) ROUGE: A Package for Automatic Evaluation of Summaries. In: </a:t>
            </a:r>
            <a:r>
              <a:rPr lang="en-GB" sz="800" i="1" dirty="0">
                <a:effectLst/>
              </a:rPr>
              <a:t>In Proceedings of the Workshop on Text Summarization Branches Out</a:t>
            </a:r>
            <a:endParaRPr lang="en-GB" sz="800" dirty="0">
              <a:effectLst/>
            </a:endParaRPr>
          </a:p>
          <a:p>
            <a:pPr marL="228600" indent="-228600">
              <a:buAutoNum type="arabicParenBoth"/>
            </a:pPr>
            <a:endParaRPr lang="en-GB" sz="800" dirty="0"/>
          </a:p>
        </p:txBody>
      </p:sp>
      <p:graphicFrame>
        <p:nvGraphicFramePr>
          <p:cNvPr id="7" name="Table 6">
            <a:extLst>
              <a:ext uri="{FF2B5EF4-FFF2-40B4-BE49-F238E27FC236}">
                <a16:creationId xmlns:a16="http://schemas.microsoft.com/office/drawing/2014/main" id="{BE8A4C48-E58D-E386-A01F-D536A2735C6D}"/>
              </a:ext>
            </a:extLst>
          </p:cNvPr>
          <p:cNvGraphicFramePr>
            <a:graphicFrameLocks noGrp="1"/>
          </p:cNvGraphicFramePr>
          <p:nvPr/>
        </p:nvGraphicFramePr>
        <p:xfrm>
          <a:off x="6620995" y="4209306"/>
          <a:ext cx="5343000" cy="1112520"/>
        </p:xfrm>
        <a:graphic>
          <a:graphicData uri="http://schemas.openxmlformats.org/drawingml/2006/table">
            <a:tbl>
              <a:tblPr firstRow="1" bandRow="1">
                <a:tableStyleId>{9D7B26C5-4107-4FEC-AEDC-1716B250A1EF}</a:tableStyleId>
              </a:tblPr>
              <a:tblGrid>
                <a:gridCol w="3168968">
                  <a:extLst>
                    <a:ext uri="{9D8B030D-6E8A-4147-A177-3AD203B41FA5}">
                      <a16:colId xmlns:a16="http://schemas.microsoft.com/office/drawing/2014/main" val="4016693051"/>
                    </a:ext>
                  </a:extLst>
                </a:gridCol>
                <a:gridCol w="886408">
                  <a:extLst>
                    <a:ext uri="{9D8B030D-6E8A-4147-A177-3AD203B41FA5}">
                      <a16:colId xmlns:a16="http://schemas.microsoft.com/office/drawing/2014/main" val="2409107832"/>
                    </a:ext>
                  </a:extLst>
                </a:gridCol>
                <a:gridCol w="1287624">
                  <a:extLst>
                    <a:ext uri="{9D8B030D-6E8A-4147-A177-3AD203B41FA5}">
                      <a16:colId xmlns:a16="http://schemas.microsoft.com/office/drawing/2014/main" val="3536734724"/>
                    </a:ext>
                  </a:extLst>
                </a:gridCol>
              </a:tblGrid>
              <a:tr h="370840">
                <a:tc>
                  <a:txBody>
                    <a:bodyPr/>
                    <a:lstStyle/>
                    <a:p>
                      <a:pPr algn="ctr"/>
                      <a:endParaRPr lang="en-GB"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GB" dirty="0"/>
                        <a:t>BLEU</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GB" dirty="0"/>
                        <a:t>METEOR</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45975599"/>
                  </a:ext>
                </a:extLst>
              </a:tr>
              <a:tr h="370840">
                <a:tc>
                  <a:txBody>
                    <a:bodyPr/>
                    <a:lstStyle/>
                    <a:p>
                      <a:pPr marR="0" lvl="0" algn="l" defTabSz="457200" rtl="0" eaLnBrk="1" fontAlgn="auto" latinLnBrk="0" hangingPunct="1">
                        <a:lnSpc>
                          <a:spcPct val="100000"/>
                        </a:lnSpc>
                        <a:spcBef>
                          <a:spcPts val="0"/>
                        </a:spcBef>
                        <a:spcAft>
                          <a:spcPts val="0"/>
                        </a:spcAft>
                        <a:buClrTx/>
                        <a:buSzTx/>
                        <a:tabLst/>
                        <a:defRPr/>
                      </a:pPr>
                      <a:r>
                        <a:rPr lang="en-GB" sz="1800" dirty="0">
                          <a:solidFill>
                            <a:srgbClr val="00B050"/>
                          </a:solidFill>
                          <a:effectLst/>
                          <a:latin typeface="Segoe Print" panose="02000600000000000000" pitchFamily="2" charset="0"/>
                          <a:cs typeface="Arial" panose="020B0604020202020204" pitchFamily="34" charset="0"/>
                        </a:rPr>
                        <a:t>‘On the mat sat the cat.’</a:t>
                      </a:r>
                    </a:p>
                  </a:txBody>
                  <a:tcPr>
                    <a:lnT w="12700" cap="flat" cmpd="sng" algn="ctr">
                      <a:noFill/>
                      <a:prstDash val="solid"/>
                      <a:round/>
                      <a:headEnd type="none" w="med" len="med"/>
                      <a:tailEnd type="none" w="med" len="med"/>
                    </a:lnT>
                    <a:solidFill>
                      <a:schemeClr val="bg1">
                        <a:alpha val="20000"/>
                      </a:schemeClr>
                    </a:solidFill>
                  </a:tcPr>
                </a:tc>
                <a:tc>
                  <a:txBody>
                    <a:bodyPr/>
                    <a:lstStyle/>
                    <a:p>
                      <a:r>
                        <a:rPr lang="en-GB" b="0" dirty="0"/>
                        <a:t>0.43</a:t>
                      </a:r>
                    </a:p>
                  </a:txBody>
                  <a:tcPr>
                    <a:lnT w="12700" cap="flat" cmpd="sng" algn="ctr">
                      <a:noFill/>
                      <a:prstDash val="solid"/>
                      <a:round/>
                      <a:headEnd type="none" w="med" len="med"/>
                      <a:tailEnd type="none" w="med" len="med"/>
                    </a:lnT>
                    <a:solidFill>
                      <a:schemeClr val="bg1">
                        <a:alpha val="20000"/>
                      </a:schemeClr>
                    </a:solidFill>
                  </a:tcPr>
                </a:tc>
                <a:tc>
                  <a:txBody>
                    <a:bodyPr/>
                    <a:lstStyle/>
                    <a:p>
                      <a:pPr algn="ctr"/>
                      <a:r>
                        <a:rPr lang="en-GB" sz="1800" b="0" i="0" kern="1200" dirty="0">
                          <a:solidFill>
                            <a:schemeClr val="tx1"/>
                          </a:solidFill>
                          <a:effectLst/>
                          <a:latin typeface="+mn-lt"/>
                          <a:ea typeface="+mn-ea"/>
                          <a:cs typeface="+mn-cs"/>
                        </a:rPr>
                        <a:t>0.5</a:t>
                      </a:r>
                      <a:endParaRPr lang="en-GB" b="0" dirty="0"/>
                    </a:p>
                  </a:txBody>
                  <a:tcPr>
                    <a:lnT w="12700" cap="flat" cmpd="sng" algn="ctr">
                      <a:noFill/>
                      <a:prstDash val="solid"/>
                      <a:round/>
                      <a:headEnd type="none" w="med" len="med"/>
                      <a:tailEnd type="none" w="med" len="med"/>
                    </a:lnT>
                    <a:solidFill>
                      <a:schemeClr val="bg1">
                        <a:alpha val="20000"/>
                      </a:schemeClr>
                    </a:solidFill>
                  </a:tcPr>
                </a:tc>
                <a:extLst>
                  <a:ext uri="{0D108BD9-81ED-4DB2-BD59-A6C34878D82A}">
                    <a16:rowId xmlns:a16="http://schemas.microsoft.com/office/drawing/2014/main" val="2659318066"/>
                  </a:ext>
                </a:extLst>
              </a:tr>
              <a:tr h="370840">
                <a:tc>
                  <a:txBody>
                    <a:bodyPr/>
                    <a:lstStyle/>
                    <a:p>
                      <a:pPr defTabSz="457200">
                        <a:defRPr/>
                      </a:pPr>
                      <a:r>
                        <a:rPr lang="en-GB" sz="1800" dirty="0">
                          <a:solidFill>
                            <a:srgbClr val="00B050"/>
                          </a:solidFill>
                          <a:effectLst/>
                          <a:latin typeface="Segoe Print" panose="02000600000000000000" pitchFamily="2" charset="0"/>
                          <a:cs typeface="Arial" panose="020B0604020202020204" pitchFamily="34" charset="0"/>
                        </a:rPr>
                        <a:t>‘On the cat sat the mat.’</a:t>
                      </a:r>
                      <a:endParaRPr lang="en-GB" sz="1800" dirty="0">
                        <a:solidFill>
                          <a:srgbClr val="00B050"/>
                        </a:solidFill>
                        <a:effectLst/>
                        <a:latin typeface="Segoe Print" panose="02000600000000000000" pitchFamily="2" charset="0"/>
                      </a:endParaRPr>
                    </a:p>
                  </a:txBody>
                  <a:tcPr>
                    <a:lnB w="12700" cap="flat" cmpd="sng" algn="ctr">
                      <a:noFill/>
                      <a:prstDash val="solid"/>
                      <a:round/>
                      <a:headEnd type="none" w="med" len="med"/>
                      <a:tailEnd type="none" w="med" len="med"/>
                    </a:lnB>
                  </a:tcPr>
                </a:tc>
                <a:tc>
                  <a:txBody>
                    <a:bodyPr/>
                    <a:lstStyle/>
                    <a:p>
                      <a:r>
                        <a:rPr lang="en-GB" b="0" dirty="0"/>
                        <a:t>0.47</a:t>
                      </a:r>
                    </a:p>
                  </a:txBody>
                  <a:tcPr>
                    <a:lnB w="12700" cap="flat" cmpd="sng" algn="ctr">
                      <a:noFill/>
                      <a:prstDash val="solid"/>
                      <a:round/>
                      <a:headEnd type="none" w="med" len="med"/>
                      <a:tailEnd type="none" w="med" len="med"/>
                    </a:lnB>
                  </a:tcPr>
                </a:tc>
                <a:tc>
                  <a:txBody>
                    <a:bodyPr/>
                    <a:lstStyle/>
                    <a:p>
                      <a:pPr algn="ctr"/>
                      <a:r>
                        <a:rPr lang="en-GB" sz="1800" b="0" i="0" kern="1200" dirty="0">
                          <a:solidFill>
                            <a:schemeClr val="tx1"/>
                          </a:solidFill>
                          <a:effectLst/>
                          <a:latin typeface="+mn-lt"/>
                          <a:ea typeface="+mn-ea"/>
                          <a:cs typeface="+mn-cs"/>
                        </a:rPr>
                        <a:t>0.93</a:t>
                      </a:r>
                      <a:endParaRPr lang="en-GB" b="0" dirty="0"/>
                    </a:p>
                  </a:txBody>
                  <a:tcPr>
                    <a:lnB w="12700" cap="flat" cmpd="sng" algn="ctr">
                      <a:noFill/>
                      <a:prstDash val="solid"/>
                      <a:round/>
                      <a:headEnd type="none" w="med" len="med"/>
                      <a:tailEnd type="none" w="med" len="med"/>
                    </a:lnB>
                  </a:tcPr>
                </a:tc>
                <a:extLst>
                  <a:ext uri="{0D108BD9-81ED-4DB2-BD59-A6C34878D82A}">
                    <a16:rowId xmlns:a16="http://schemas.microsoft.com/office/drawing/2014/main" val="1732491003"/>
                  </a:ext>
                </a:extLst>
              </a:tr>
            </a:tbl>
          </a:graphicData>
        </a:graphic>
      </p:graphicFrame>
      <p:sp>
        <p:nvSpPr>
          <p:cNvPr id="8" name="TextBox 7">
            <a:extLst>
              <a:ext uri="{FF2B5EF4-FFF2-40B4-BE49-F238E27FC236}">
                <a16:creationId xmlns:a16="http://schemas.microsoft.com/office/drawing/2014/main" id="{F732AE6E-8C98-F763-D18F-A8665184EA62}"/>
              </a:ext>
            </a:extLst>
          </p:cNvPr>
          <p:cNvSpPr txBox="1"/>
          <p:nvPr/>
        </p:nvSpPr>
        <p:spPr>
          <a:xfrm>
            <a:off x="6612932" y="2151727"/>
            <a:ext cx="5316213" cy="1938992"/>
          </a:xfrm>
          <a:prstGeom prst="rect">
            <a:avLst/>
          </a:prstGeom>
          <a:noFill/>
        </p:spPr>
        <p:txBody>
          <a:bodyPr wrap="square" rtlCol="0">
            <a:spAutoFit/>
          </a:bodyPr>
          <a:lstStyle/>
          <a:p>
            <a:pPr marR="0" lvl="0" algn="ctr" defTabSz="457200" rtl="0" eaLnBrk="1" fontAlgn="auto" latinLnBrk="0" hangingPunct="1">
              <a:lnSpc>
                <a:spcPct val="100000"/>
              </a:lnSpc>
              <a:spcBef>
                <a:spcPts val="0"/>
              </a:spcBef>
              <a:spcAft>
                <a:spcPts val="0"/>
              </a:spcAft>
              <a:buClrTx/>
              <a:buSzTx/>
              <a:tabLst/>
              <a:defRPr/>
            </a:pPr>
            <a:r>
              <a:rPr kumimoji="0" lang="en-GB" sz="200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Reference:</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ctr" defTabSz="457200" rtl="0" eaLnBrk="1" fontAlgn="auto" latinLnBrk="0" hangingPunct="1">
              <a:lnSpc>
                <a:spcPct val="100000"/>
              </a:lnSpc>
              <a:spcBef>
                <a:spcPts val="0"/>
              </a:spcBef>
              <a:spcAft>
                <a:spcPts val="0"/>
              </a:spcAft>
              <a:buClrTx/>
              <a:buSzTx/>
              <a:tabLst/>
              <a:defRPr/>
            </a:pPr>
            <a:r>
              <a:rPr lang="en-GB" sz="2000" dirty="0">
                <a:solidFill>
                  <a:srgbClr val="0070C0"/>
                </a:solidFill>
                <a:effectLst/>
                <a:latin typeface="Segoe Print" panose="02000600000000000000" pitchFamily="2" charset="0"/>
                <a:cs typeface="Arial" panose="020B0604020202020204" pitchFamily="34" charset="0"/>
              </a:rPr>
              <a:t>‘The cat sat on the mat.’</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ctr" defTabSz="457200" rtl="0" eaLnBrk="1" fontAlgn="auto" latinLnBrk="0" hangingPunct="1">
              <a:lnSpc>
                <a:spcPct val="100000"/>
              </a:lnSpc>
              <a:spcBef>
                <a:spcPts val="0"/>
              </a:spcBef>
              <a:spcAft>
                <a:spcPts val="0"/>
              </a:spcAft>
              <a:buClrTx/>
              <a:buSzTx/>
              <a:tabLst/>
              <a:defRPr/>
            </a:pPr>
            <a:endParaRPr lang="en-GB" sz="2000" dirty="0">
              <a:solidFill>
                <a:srgbClr val="000000"/>
              </a:solidFill>
              <a:effectLst/>
              <a:latin typeface="Arial" panose="020B0604020202020204" pitchFamily="34" charset="0"/>
              <a:cs typeface="Arial" panose="020B0604020202020204" pitchFamily="34" charset="0"/>
            </a:endParaRPr>
          </a:p>
          <a:p>
            <a:pPr marR="0" lvl="0" algn="ctr" defTabSz="457200" rtl="0" eaLnBrk="1" fontAlgn="auto" latinLnBrk="0" hangingPunct="1">
              <a:lnSpc>
                <a:spcPct val="100000"/>
              </a:lnSpc>
              <a:spcBef>
                <a:spcPts val="0"/>
              </a:spcBef>
              <a:spcAft>
                <a:spcPts val="0"/>
              </a:spcAft>
              <a:buClrTx/>
              <a:buSzTx/>
              <a:tabLst/>
              <a:defRPr/>
            </a:pPr>
            <a:r>
              <a:rPr lang="en-GB" sz="2000" dirty="0">
                <a:solidFill>
                  <a:srgbClr val="000000"/>
                </a:solidFill>
                <a:effectLst/>
                <a:latin typeface="Arial" panose="020B0604020202020204" pitchFamily="34" charset="0"/>
                <a:cs typeface="Arial" panose="020B0604020202020204" pitchFamily="34" charset="0"/>
              </a:rPr>
              <a:t>Candidate/hypothesis:</a:t>
            </a:r>
            <a:endParaRPr lang="en-GB" sz="2000" dirty="0">
              <a:solidFill>
                <a:srgbClr val="00B050"/>
              </a:solidFill>
              <a:effectLst/>
              <a:latin typeface="Segoe Print" panose="02000600000000000000" pitchFamily="2" charset="0"/>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69" y="1536174"/>
            <a:ext cx="5474833" cy="4708981"/>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BLEU</a:t>
            </a:r>
            <a:r>
              <a:rPr kumimoji="0" lang="en-GB" sz="200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compares the number of common n-grams, typically 1 to 4, over all the candidate and reference utterances in the corpus.</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b="1" dirty="0">
                <a:effectLst/>
              </a:rPr>
              <a:t>METEOR</a:t>
            </a:r>
            <a:r>
              <a:rPr lang="en-GB" sz="2000" dirty="0">
                <a:effectLst/>
              </a:rPr>
              <a:t> first calculates the alignment (exact matches, as well as stem, synonym, and paraphrase matches) between the candidate and the reference utterances by mapping each </a:t>
            </a:r>
            <a:r>
              <a:rPr lang="en-GB" sz="2000" dirty="0" err="1">
                <a:effectLst/>
              </a:rPr>
              <a:t>uni</a:t>
            </a:r>
            <a:r>
              <a:rPr lang="en-GB" sz="2000" dirty="0">
                <a:effectLst/>
              </a:rPr>
              <a:t>-gram in the candidate sentence to 0 or 1 </a:t>
            </a:r>
            <a:r>
              <a:rPr lang="en-GB" sz="2000" dirty="0" err="1">
                <a:effectLst/>
              </a:rPr>
              <a:t>uni</a:t>
            </a:r>
            <a:r>
              <a:rPr lang="en-GB" sz="2000" dirty="0">
                <a:effectLst/>
              </a:rPr>
              <a:t>-gram in the reference sentence.</a:t>
            </a:r>
          </a:p>
          <a:p>
            <a:pPr marR="0" lvl="0" algn="l" defTabSz="457200" rtl="0" eaLnBrk="1" fontAlgn="auto" latinLnBrk="0" hangingPunct="1">
              <a:lnSpc>
                <a:spcPct val="100000"/>
              </a:lnSpc>
              <a:spcBef>
                <a:spcPts val="0"/>
              </a:spcBef>
              <a:spcAft>
                <a:spcPts val="0"/>
              </a:spcAft>
              <a:buClrTx/>
              <a:buSzTx/>
              <a:tabLst/>
              <a:defRPr/>
            </a:pPr>
            <a:endParaRPr lang="en-GB" sz="2000" dirty="0"/>
          </a:p>
          <a:p>
            <a:pPr marR="0" lvl="0" algn="l" defTabSz="457200" rtl="0" eaLnBrk="1" fontAlgn="auto" latinLnBrk="0" hangingPunct="1">
              <a:lnSpc>
                <a:spcPct val="100000"/>
              </a:lnSpc>
              <a:spcBef>
                <a:spcPts val="0"/>
              </a:spcBef>
              <a:spcAft>
                <a:spcPts val="0"/>
              </a:spcAft>
              <a:buClrTx/>
              <a:buSzTx/>
              <a:tabLst/>
              <a:defRPr/>
            </a:pPr>
            <a:r>
              <a:rPr lang="en-GB" sz="2000" b="1" dirty="0">
                <a:effectLst/>
              </a:rPr>
              <a:t>ROUGE</a:t>
            </a:r>
            <a:r>
              <a:rPr lang="en-GB" sz="2000" dirty="0">
                <a:effectLst/>
              </a:rPr>
              <a:t> was proposed for the automatic evaluation of summaries. ROUGE-N calculates the n-gram co-occurrence, while ROUGE-L is based on the longest common sub-sequence.</a:t>
            </a:r>
          </a:p>
        </p:txBody>
      </p:sp>
    </p:spTree>
    <p:extLst>
      <p:ext uri="{BB962C8B-B14F-4D97-AF65-F5344CB8AC3E}">
        <p14:creationId xmlns:p14="http://schemas.microsoft.com/office/powerpoint/2010/main" val="10908047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defTabSz="457200">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Word-overlap Metrics</a:t>
            </a:r>
            <a:endParaRPr lang="en-GB" sz="4000" dirty="0">
              <a:solidFill>
                <a:srgbClr val="00000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1D7BD358-22FE-0F3D-6D9D-28F55F25383F}"/>
              </a:ext>
            </a:extLst>
          </p:cNvPr>
          <p:cNvSpPr txBox="1"/>
          <p:nvPr/>
        </p:nvSpPr>
        <p:spPr>
          <a:xfrm>
            <a:off x="566732" y="6266192"/>
            <a:ext cx="9696941" cy="338554"/>
          </a:xfrm>
          <a:prstGeom prst="rect">
            <a:avLst/>
          </a:prstGeom>
          <a:noFill/>
        </p:spPr>
        <p:txBody>
          <a:bodyPr wrap="square" rtlCol="0">
            <a:spAutoFit/>
          </a:bodyPr>
          <a:lstStyle/>
          <a:p>
            <a:pPr marL="228600" indent="-228600">
              <a:buFontTx/>
              <a:buAutoNum type="arabicParenBoth"/>
            </a:pPr>
            <a:r>
              <a:rPr lang="en-GB" sz="800" dirty="0">
                <a:effectLst/>
              </a:rPr>
              <a:t>Post, M. (2018) A Call for Clarity in Reporting BLEU Scores. </a:t>
            </a:r>
            <a:r>
              <a:rPr lang="en-GB" sz="800" i="1" dirty="0">
                <a:effectLst/>
              </a:rPr>
              <a:t>WMT 2018 - 3rd Conference on Machine Translation, Proceedings of the Conference</a:t>
            </a:r>
            <a:endParaRPr lang="en-GB" sz="800" dirty="0">
              <a:effectLst/>
            </a:endParaRPr>
          </a:p>
          <a:p>
            <a:pPr marL="228600" indent="-228600">
              <a:buAutoNum type="arabicParenBoth"/>
            </a:pPr>
            <a:endParaRPr lang="en-GB" sz="800" dirty="0"/>
          </a:p>
        </p:txBody>
      </p:sp>
      <p:graphicFrame>
        <p:nvGraphicFramePr>
          <p:cNvPr id="7" name="Table 6">
            <a:extLst>
              <a:ext uri="{FF2B5EF4-FFF2-40B4-BE49-F238E27FC236}">
                <a16:creationId xmlns:a16="http://schemas.microsoft.com/office/drawing/2014/main" id="{BE8A4C48-E58D-E386-A01F-D536A2735C6D}"/>
              </a:ext>
            </a:extLst>
          </p:cNvPr>
          <p:cNvGraphicFramePr>
            <a:graphicFrameLocks noGrp="1"/>
          </p:cNvGraphicFramePr>
          <p:nvPr/>
        </p:nvGraphicFramePr>
        <p:xfrm>
          <a:off x="6620995" y="4209306"/>
          <a:ext cx="5343000" cy="1112520"/>
        </p:xfrm>
        <a:graphic>
          <a:graphicData uri="http://schemas.openxmlformats.org/drawingml/2006/table">
            <a:tbl>
              <a:tblPr firstRow="1" bandRow="1">
                <a:tableStyleId>{9D7B26C5-4107-4FEC-AEDC-1716B250A1EF}</a:tableStyleId>
              </a:tblPr>
              <a:tblGrid>
                <a:gridCol w="3168968">
                  <a:extLst>
                    <a:ext uri="{9D8B030D-6E8A-4147-A177-3AD203B41FA5}">
                      <a16:colId xmlns:a16="http://schemas.microsoft.com/office/drawing/2014/main" val="4016693051"/>
                    </a:ext>
                  </a:extLst>
                </a:gridCol>
                <a:gridCol w="886408">
                  <a:extLst>
                    <a:ext uri="{9D8B030D-6E8A-4147-A177-3AD203B41FA5}">
                      <a16:colId xmlns:a16="http://schemas.microsoft.com/office/drawing/2014/main" val="2409107832"/>
                    </a:ext>
                  </a:extLst>
                </a:gridCol>
                <a:gridCol w="1287624">
                  <a:extLst>
                    <a:ext uri="{9D8B030D-6E8A-4147-A177-3AD203B41FA5}">
                      <a16:colId xmlns:a16="http://schemas.microsoft.com/office/drawing/2014/main" val="3536734724"/>
                    </a:ext>
                  </a:extLst>
                </a:gridCol>
              </a:tblGrid>
              <a:tr h="370840">
                <a:tc>
                  <a:txBody>
                    <a:bodyPr/>
                    <a:lstStyle/>
                    <a:p>
                      <a:pPr algn="ctr"/>
                      <a:endParaRPr lang="en-GB"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GB" dirty="0"/>
                        <a:t>BLEU</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GB" dirty="0"/>
                        <a:t>METEOR</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45975599"/>
                  </a:ext>
                </a:extLst>
              </a:tr>
              <a:tr h="370840">
                <a:tc>
                  <a:txBody>
                    <a:bodyPr/>
                    <a:lstStyle/>
                    <a:p>
                      <a:pPr marR="0" lvl="0" algn="l" defTabSz="457200" rtl="0" eaLnBrk="1" fontAlgn="auto" latinLnBrk="0" hangingPunct="1">
                        <a:lnSpc>
                          <a:spcPct val="100000"/>
                        </a:lnSpc>
                        <a:spcBef>
                          <a:spcPts val="0"/>
                        </a:spcBef>
                        <a:spcAft>
                          <a:spcPts val="0"/>
                        </a:spcAft>
                        <a:buClrTx/>
                        <a:buSzTx/>
                        <a:tabLst/>
                        <a:defRPr/>
                      </a:pPr>
                      <a:r>
                        <a:rPr lang="en-GB" sz="1800" dirty="0">
                          <a:solidFill>
                            <a:srgbClr val="00B050"/>
                          </a:solidFill>
                          <a:effectLst/>
                          <a:latin typeface="Segoe Print" panose="02000600000000000000" pitchFamily="2" charset="0"/>
                          <a:cs typeface="Arial" panose="020B0604020202020204" pitchFamily="34" charset="0"/>
                        </a:rPr>
                        <a:t>‘On the mat sat the cat.’</a:t>
                      </a:r>
                    </a:p>
                  </a:txBody>
                  <a:tcPr>
                    <a:lnT w="12700" cap="flat" cmpd="sng" algn="ctr">
                      <a:noFill/>
                      <a:prstDash val="solid"/>
                      <a:round/>
                      <a:headEnd type="none" w="med" len="med"/>
                      <a:tailEnd type="none" w="med" len="med"/>
                    </a:lnT>
                    <a:solidFill>
                      <a:schemeClr val="bg1">
                        <a:alpha val="20000"/>
                      </a:schemeClr>
                    </a:solidFill>
                  </a:tcPr>
                </a:tc>
                <a:tc>
                  <a:txBody>
                    <a:bodyPr/>
                    <a:lstStyle/>
                    <a:p>
                      <a:r>
                        <a:rPr lang="en-GB" b="0" dirty="0"/>
                        <a:t>0.43</a:t>
                      </a:r>
                    </a:p>
                  </a:txBody>
                  <a:tcPr>
                    <a:lnT w="12700" cap="flat" cmpd="sng" algn="ctr">
                      <a:noFill/>
                      <a:prstDash val="solid"/>
                      <a:round/>
                      <a:headEnd type="none" w="med" len="med"/>
                      <a:tailEnd type="none" w="med" len="med"/>
                    </a:lnT>
                    <a:solidFill>
                      <a:schemeClr val="bg1">
                        <a:alpha val="20000"/>
                      </a:schemeClr>
                    </a:solidFill>
                  </a:tcPr>
                </a:tc>
                <a:tc>
                  <a:txBody>
                    <a:bodyPr/>
                    <a:lstStyle/>
                    <a:p>
                      <a:pPr algn="ctr"/>
                      <a:r>
                        <a:rPr lang="en-GB" sz="1800" b="0" i="0" kern="1200" dirty="0">
                          <a:solidFill>
                            <a:schemeClr val="tx1"/>
                          </a:solidFill>
                          <a:effectLst/>
                          <a:latin typeface="+mn-lt"/>
                          <a:ea typeface="+mn-ea"/>
                          <a:cs typeface="+mn-cs"/>
                        </a:rPr>
                        <a:t>0.5</a:t>
                      </a:r>
                      <a:endParaRPr lang="en-GB" b="0" dirty="0"/>
                    </a:p>
                  </a:txBody>
                  <a:tcPr>
                    <a:lnT w="12700" cap="flat" cmpd="sng" algn="ctr">
                      <a:noFill/>
                      <a:prstDash val="solid"/>
                      <a:round/>
                      <a:headEnd type="none" w="med" len="med"/>
                      <a:tailEnd type="none" w="med" len="med"/>
                    </a:lnT>
                    <a:solidFill>
                      <a:schemeClr val="bg1">
                        <a:alpha val="20000"/>
                      </a:schemeClr>
                    </a:solidFill>
                  </a:tcPr>
                </a:tc>
                <a:extLst>
                  <a:ext uri="{0D108BD9-81ED-4DB2-BD59-A6C34878D82A}">
                    <a16:rowId xmlns:a16="http://schemas.microsoft.com/office/drawing/2014/main" val="2659318066"/>
                  </a:ext>
                </a:extLst>
              </a:tr>
              <a:tr h="370840">
                <a:tc>
                  <a:txBody>
                    <a:bodyPr/>
                    <a:lstStyle/>
                    <a:p>
                      <a:pPr defTabSz="457200">
                        <a:defRPr/>
                      </a:pPr>
                      <a:r>
                        <a:rPr lang="en-GB" sz="1800" dirty="0">
                          <a:solidFill>
                            <a:srgbClr val="00B050"/>
                          </a:solidFill>
                          <a:effectLst/>
                          <a:latin typeface="Segoe Print" panose="02000600000000000000" pitchFamily="2" charset="0"/>
                          <a:cs typeface="Arial" panose="020B0604020202020204" pitchFamily="34" charset="0"/>
                        </a:rPr>
                        <a:t>‘On the cat sat the mat.’</a:t>
                      </a:r>
                      <a:endParaRPr lang="en-GB" sz="1800" dirty="0">
                        <a:solidFill>
                          <a:srgbClr val="00B050"/>
                        </a:solidFill>
                        <a:effectLst/>
                        <a:latin typeface="Segoe Print" panose="02000600000000000000" pitchFamily="2" charset="0"/>
                      </a:endParaRPr>
                    </a:p>
                  </a:txBody>
                  <a:tcPr>
                    <a:lnB w="12700" cap="flat" cmpd="sng" algn="ctr">
                      <a:noFill/>
                      <a:prstDash val="solid"/>
                      <a:round/>
                      <a:headEnd type="none" w="med" len="med"/>
                      <a:tailEnd type="none" w="med" len="med"/>
                    </a:lnB>
                  </a:tcPr>
                </a:tc>
                <a:tc>
                  <a:txBody>
                    <a:bodyPr/>
                    <a:lstStyle/>
                    <a:p>
                      <a:r>
                        <a:rPr lang="en-GB" b="0" dirty="0"/>
                        <a:t>0.47</a:t>
                      </a:r>
                    </a:p>
                  </a:txBody>
                  <a:tcPr>
                    <a:lnB w="12700" cap="flat" cmpd="sng" algn="ctr">
                      <a:noFill/>
                      <a:prstDash val="solid"/>
                      <a:round/>
                      <a:headEnd type="none" w="med" len="med"/>
                      <a:tailEnd type="none" w="med" len="med"/>
                    </a:lnB>
                  </a:tcPr>
                </a:tc>
                <a:tc>
                  <a:txBody>
                    <a:bodyPr/>
                    <a:lstStyle/>
                    <a:p>
                      <a:pPr algn="ctr"/>
                      <a:r>
                        <a:rPr lang="en-GB" sz="1800" b="0" i="0" kern="1200" dirty="0">
                          <a:solidFill>
                            <a:schemeClr val="tx1"/>
                          </a:solidFill>
                          <a:effectLst/>
                          <a:latin typeface="+mn-lt"/>
                          <a:ea typeface="+mn-ea"/>
                          <a:cs typeface="+mn-cs"/>
                        </a:rPr>
                        <a:t>0.93</a:t>
                      </a:r>
                      <a:endParaRPr lang="en-GB" b="0" dirty="0"/>
                    </a:p>
                  </a:txBody>
                  <a:tcPr>
                    <a:lnB w="12700" cap="flat" cmpd="sng" algn="ctr">
                      <a:noFill/>
                      <a:prstDash val="solid"/>
                      <a:round/>
                      <a:headEnd type="none" w="med" len="med"/>
                      <a:tailEnd type="none" w="med" len="med"/>
                    </a:lnB>
                  </a:tcPr>
                </a:tc>
                <a:extLst>
                  <a:ext uri="{0D108BD9-81ED-4DB2-BD59-A6C34878D82A}">
                    <a16:rowId xmlns:a16="http://schemas.microsoft.com/office/drawing/2014/main" val="1732491003"/>
                  </a:ext>
                </a:extLst>
              </a:tr>
            </a:tbl>
          </a:graphicData>
        </a:graphic>
      </p:graphicFrame>
      <p:sp>
        <p:nvSpPr>
          <p:cNvPr id="8" name="TextBox 7">
            <a:extLst>
              <a:ext uri="{FF2B5EF4-FFF2-40B4-BE49-F238E27FC236}">
                <a16:creationId xmlns:a16="http://schemas.microsoft.com/office/drawing/2014/main" id="{F732AE6E-8C98-F763-D18F-A8665184EA62}"/>
              </a:ext>
            </a:extLst>
          </p:cNvPr>
          <p:cNvSpPr txBox="1"/>
          <p:nvPr/>
        </p:nvSpPr>
        <p:spPr>
          <a:xfrm>
            <a:off x="6612932" y="2151727"/>
            <a:ext cx="5316213" cy="1938992"/>
          </a:xfrm>
          <a:prstGeom prst="rect">
            <a:avLst/>
          </a:prstGeom>
          <a:noFill/>
        </p:spPr>
        <p:txBody>
          <a:bodyPr wrap="square" rtlCol="0">
            <a:spAutoFit/>
          </a:bodyPr>
          <a:lstStyle/>
          <a:p>
            <a:pPr marR="0" lvl="0" algn="ctr" defTabSz="457200" rtl="0" eaLnBrk="1" fontAlgn="auto" latinLnBrk="0" hangingPunct="1">
              <a:lnSpc>
                <a:spcPct val="100000"/>
              </a:lnSpc>
              <a:spcBef>
                <a:spcPts val="0"/>
              </a:spcBef>
              <a:spcAft>
                <a:spcPts val="0"/>
              </a:spcAft>
              <a:buClrTx/>
              <a:buSzTx/>
              <a:tabLst/>
              <a:defRPr/>
            </a:pPr>
            <a:r>
              <a:rPr kumimoji="0" lang="en-GB" sz="200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Reference:</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ctr" defTabSz="457200" rtl="0" eaLnBrk="1" fontAlgn="auto" latinLnBrk="0" hangingPunct="1">
              <a:lnSpc>
                <a:spcPct val="100000"/>
              </a:lnSpc>
              <a:spcBef>
                <a:spcPts val="0"/>
              </a:spcBef>
              <a:spcAft>
                <a:spcPts val="0"/>
              </a:spcAft>
              <a:buClrTx/>
              <a:buSzTx/>
              <a:tabLst/>
              <a:defRPr/>
            </a:pPr>
            <a:r>
              <a:rPr lang="en-GB" sz="2000" dirty="0">
                <a:solidFill>
                  <a:srgbClr val="0070C0"/>
                </a:solidFill>
                <a:effectLst/>
                <a:latin typeface="Segoe Print" panose="02000600000000000000" pitchFamily="2" charset="0"/>
                <a:cs typeface="Arial" panose="020B0604020202020204" pitchFamily="34" charset="0"/>
              </a:rPr>
              <a:t>‘The cat sat on the mat.’</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ctr" defTabSz="457200" rtl="0" eaLnBrk="1" fontAlgn="auto" latinLnBrk="0" hangingPunct="1">
              <a:lnSpc>
                <a:spcPct val="100000"/>
              </a:lnSpc>
              <a:spcBef>
                <a:spcPts val="0"/>
              </a:spcBef>
              <a:spcAft>
                <a:spcPts val="0"/>
              </a:spcAft>
              <a:buClrTx/>
              <a:buSzTx/>
              <a:tabLst/>
              <a:defRPr/>
            </a:pPr>
            <a:endParaRPr lang="en-GB" sz="2000" dirty="0">
              <a:solidFill>
                <a:srgbClr val="000000"/>
              </a:solidFill>
              <a:effectLst/>
              <a:latin typeface="Arial" panose="020B0604020202020204" pitchFamily="34" charset="0"/>
              <a:cs typeface="Arial" panose="020B0604020202020204" pitchFamily="34" charset="0"/>
            </a:endParaRPr>
          </a:p>
          <a:p>
            <a:pPr marR="0" lvl="0" algn="ctr" defTabSz="457200" rtl="0" eaLnBrk="1" fontAlgn="auto" latinLnBrk="0" hangingPunct="1">
              <a:lnSpc>
                <a:spcPct val="100000"/>
              </a:lnSpc>
              <a:spcBef>
                <a:spcPts val="0"/>
              </a:spcBef>
              <a:spcAft>
                <a:spcPts val="0"/>
              </a:spcAft>
              <a:buClrTx/>
              <a:buSzTx/>
              <a:tabLst/>
              <a:defRPr/>
            </a:pPr>
            <a:r>
              <a:rPr lang="en-GB" sz="2000" dirty="0">
                <a:solidFill>
                  <a:srgbClr val="000000"/>
                </a:solidFill>
                <a:effectLst/>
                <a:latin typeface="Arial" panose="020B0604020202020204" pitchFamily="34" charset="0"/>
                <a:cs typeface="Arial" panose="020B0604020202020204" pitchFamily="34" charset="0"/>
              </a:rPr>
              <a:t>Candidate/hypothesis:</a:t>
            </a:r>
            <a:endParaRPr lang="en-GB" sz="2000" dirty="0">
              <a:solidFill>
                <a:srgbClr val="00B050"/>
              </a:solidFill>
              <a:effectLst/>
              <a:latin typeface="Segoe Print" panose="02000600000000000000" pitchFamily="2" charset="0"/>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69" y="1536174"/>
            <a:ext cx="5474833" cy="4708981"/>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kumimoji="0" lang="en-GB" sz="200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Each of these metrics produce a score between 0 and 1. For BLEU the following ranges are often used to interpret the score:</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dirty="0">
                <a:solidFill>
                  <a:srgbClr val="000000"/>
                </a:solidFill>
                <a:effectLst/>
                <a:latin typeface="Arial" panose="020B0604020202020204" pitchFamily="34" charset="0"/>
                <a:cs typeface="Arial" panose="020B0604020202020204" pitchFamily="34" charset="0"/>
              </a:rPr>
              <a:t>30-40 Good translations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dirty="0">
                <a:solidFill>
                  <a:srgbClr val="000000"/>
                </a:solidFill>
                <a:latin typeface="Arial" panose="020B0604020202020204" pitchFamily="34" charset="0"/>
                <a:cs typeface="Arial" panose="020B0604020202020204" pitchFamily="34" charset="0"/>
              </a:rPr>
              <a:t>40-50 High quality translations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dirty="0">
                <a:solidFill>
                  <a:srgbClr val="000000"/>
                </a:solidFill>
                <a:effectLst/>
                <a:latin typeface="Arial" panose="020B0604020202020204" pitchFamily="34" charset="0"/>
                <a:cs typeface="Arial" panose="020B0604020202020204" pitchFamily="34" charset="0"/>
              </a:rPr>
              <a:t>50-60 Flue</a:t>
            </a:r>
            <a:r>
              <a:rPr lang="en-GB" sz="2000" dirty="0">
                <a:solidFill>
                  <a:srgbClr val="000000"/>
                </a:solidFill>
                <a:latin typeface="Arial" panose="020B0604020202020204" pitchFamily="34" charset="0"/>
                <a:cs typeface="Arial" panose="020B0604020202020204" pitchFamily="34" charset="0"/>
              </a:rPr>
              <a:t>nt translations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dirty="0">
                <a:solidFill>
                  <a:srgbClr val="000000"/>
                </a:solidFill>
                <a:effectLst/>
                <a:latin typeface="Arial" panose="020B0604020202020204" pitchFamily="34" charset="0"/>
                <a:cs typeface="Arial" panose="020B0604020202020204" pitchFamily="34" charset="0"/>
              </a:rPr>
              <a:t>60&gt; Possibl</a:t>
            </a:r>
            <a:r>
              <a:rPr lang="en-GB" sz="2000" dirty="0">
                <a:solidFill>
                  <a:srgbClr val="000000"/>
                </a:solidFill>
                <a:latin typeface="Arial" panose="020B0604020202020204" pitchFamily="34" charset="0"/>
                <a:cs typeface="Arial" panose="020B0604020202020204" pitchFamily="34" charset="0"/>
              </a:rPr>
              <a:t>y better than humans</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effectLst/>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However, there are some problems with BLEU</a:t>
            </a:r>
            <a:r>
              <a:rPr lang="en-GB" sz="2000" baseline="30000" dirty="0">
                <a:solidFill>
                  <a:srgbClr val="000000"/>
                </a:solidFill>
                <a:latin typeface="Arial" panose="020B0604020202020204" pitchFamily="34" charset="0"/>
                <a:cs typeface="Arial" panose="020B0604020202020204" pitchFamily="34" charset="0"/>
              </a:rPr>
              <a:t>(1)</a:t>
            </a:r>
            <a:r>
              <a:rPr lang="en-GB" sz="2000" dirty="0">
                <a:solidFill>
                  <a:srgbClr val="000000"/>
                </a:solidFill>
                <a:latin typeface="Arial" panose="020B0604020202020204" pitchFamily="34" charset="0"/>
                <a:cs typeface="Arial" panose="020B0604020202020204" pitchFamily="34" charset="0"/>
              </a:rPr>
              <a:t>, particularly when comparing scores between datasets, with a different number of reference sentences, or where different tokenisation has been performed. These can all affect the score!</a:t>
            </a:r>
            <a:endParaRPr lang="en-GB" sz="2000" dirty="0">
              <a:effectLst/>
            </a:endParaRPr>
          </a:p>
        </p:txBody>
      </p:sp>
    </p:spTree>
    <p:extLst>
      <p:ext uri="{BB962C8B-B14F-4D97-AF65-F5344CB8AC3E}">
        <p14:creationId xmlns:p14="http://schemas.microsoft.com/office/powerpoint/2010/main" val="37767020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1B3E3-53C8-AA40-D926-8D9192702ACB}"/>
              </a:ext>
            </a:extLst>
          </p:cNvPr>
          <p:cNvSpPr>
            <a:spLocks noGrp="1"/>
          </p:cNvSpPr>
          <p:nvPr>
            <p:ph type="title"/>
          </p:nvPr>
        </p:nvSpPr>
        <p:spPr/>
        <p:txBody>
          <a:bodyPr>
            <a:normAutofit/>
          </a:bodyPr>
          <a:lstStyle/>
          <a:p>
            <a:r>
              <a:rPr lang="en-US" dirty="0"/>
              <a:t>Back to the story …</a:t>
            </a:r>
          </a:p>
        </p:txBody>
      </p:sp>
      <p:sp>
        <p:nvSpPr>
          <p:cNvPr id="3" name="Content Placeholder 2">
            <a:extLst>
              <a:ext uri="{FF2B5EF4-FFF2-40B4-BE49-F238E27FC236}">
                <a16:creationId xmlns:a16="http://schemas.microsoft.com/office/drawing/2014/main" id="{0117BF5D-616E-B660-1AC1-6BB9A9F794F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7159453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3D7FE4-850D-4389-A99E-4C74FE1FD9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2275" y="917299"/>
            <a:ext cx="4886325" cy="1425946"/>
          </a:xfrm>
          <a:prstGeom prst="rect">
            <a:avLst/>
          </a:prstGeom>
        </p:spPr>
      </p:pic>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Transformers and Attention</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804974" cy="4401205"/>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The</a:t>
            </a:r>
            <a:r>
              <a:rPr kumimoji="0" lang="en-GB" sz="2000" b="0" i="0" u="none"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 problem with recurrent models:</a:t>
            </a: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lang="en-GB" sz="2000" baseline="0" dirty="0">
                <a:solidFill>
                  <a:srgbClr val="000000"/>
                </a:solidFill>
                <a:latin typeface="Arial" panose="020B0604020202020204" pitchFamily="34" charset="0"/>
                <a:cs typeface="Arial" panose="020B0604020202020204" pitchFamily="34" charset="0"/>
              </a:rPr>
              <a:t>They</a:t>
            </a:r>
            <a:r>
              <a:rPr lang="en-GB" sz="2000" dirty="0">
                <a:solidFill>
                  <a:srgbClr val="000000"/>
                </a:solidFill>
                <a:latin typeface="Arial" panose="020B0604020202020204" pitchFamily="34" charset="0"/>
                <a:cs typeface="Arial" panose="020B0604020202020204" pitchFamily="34" charset="0"/>
              </a:rPr>
              <a:t> are recurrent…</a:t>
            </a: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Encoding long sequences.</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For the 2</a:t>
            </a:r>
            <a:r>
              <a:rPr kumimoji="0" lang="en-GB" sz="2000" b="0" i="0" u="none" strike="noStrike" kern="1200" cap="none" spc="0" normalizeH="0" baseline="30000" noProof="0" dirty="0">
                <a:ln>
                  <a:noFill/>
                </a:ln>
                <a:solidFill>
                  <a:srgbClr val="000000"/>
                </a:solidFill>
                <a:effectLst/>
                <a:uLnTx/>
                <a:uFillTx/>
                <a:latin typeface="Arial" panose="020B0604020202020204" pitchFamily="34" charset="0"/>
                <a:ea typeface="+mn-ea"/>
                <a:cs typeface="Arial" panose="020B0604020202020204" pitchFamily="34" charset="0"/>
              </a:rPr>
              <a:t>nd</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problem the</a:t>
            </a:r>
            <a:r>
              <a:rPr kumimoji="0" lang="en-GB" sz="2000" b="0" i="0" u="none"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 attention mechanism was proposed to allow the network to ‘pay attention’ (score) to the important words in a sequence.</a:t>
            </a:r>
          </a:p>
          <a:p>
            <a:pPr marR="0" lvl="0" algn="l" defTabSz="457200" rtl="0" eaLnBrk="1" fontAlgn="auto" latinLnBrk="0" hangingPunct="1">
              <a:lnSpc>
                <a:spcPct val="100000"/>
              </a:lnSpc>
              <a:spcBef>
                <a:spcPts val="0"/>
              </a:spcBef>
              <a:spcAft>
                <a:spcPts val="0"/>
              </a:spcAft>
              <a:buClrTx/>
              <a:buSzTx/>
              <a:tabLst/>
              <a:defRPr/>
            </a:pPr>
            <a:endParaRPr lang="en-GB" sz="2000" baseline="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For the 1</a:t>
            </a:r>
            <a:r>
              <a:rPr kumimoji="0" lang="en-GB" sz="2000" b="0" i="0" u="none" strike="noStrike" kern="1200" cap="none" spc="0" normalizeH="0" baseline="30000" noProof="0" dirty="0">
                <a:ln>
                  <a:noFill/>
                </a:ln>
                <a:solidFill>
                  <a:srgbClr val="000000"/>
                </a:solidFill>
                <a:effectLst/>
                <a:uLnTx/>
                <a:uFillTx/>
                <a:latin typeface="Arial" panose="020B0604020202020204" pitchFamily="34" charset="0"/>
                <a:ea typeface="+mn-ea"/>
                <a:cs typeface="Arial" panose="020B0604020202020204" pitchFamily="34" charset="0"/>
              </a:rPr>
              <a:t>st</a:t>
            </a:r>
            <a:r>
              <a:rPr kumimoji="0" lang="en-GB" sz="2000" b="0" i="0" u="none"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 problem? Throw away the recurrence.</a:t>
            </a:r>
          </a:p>
          <a:p>
            <a:pPr marR="0" lvl="0" algn="l" defTabSz="457200" rtl="0" eaLnBrk="1" fontAlgn="auto" latinLnBrk="0" hangingPunct="1">
              <a:lnSpc>
                <a:spcPct val="100000"/>
              </a:lnSpc>
              <a:spcBef>
                <a:spcPts val="0"/>
              </a:spcBef>
              <a:spcAft>
                <a:spcPts val="0"/>
              </a:spcAft>
              <a:buClrTx/>
              <a:buSzTx/>
              <a:tabLst/>
              <a:defRPr/>
            </a:pPr>
            <a:endParaRPr lang="en-GB" sz="2000" baseline="0" dirty="0">
              <a:solidFill>
                <a:srgbClr val="000000"/>
              </a:solidFill>
              <a:latin typeface="Arial" panose="020B0604020202020204" pitchFamily="34" charset="0"/>
              <a:cs typeface="Arial" panose="020B0604020202020204" pitchFamily="34" charset="0"/>
            </a:endParaRPr>
          </a:p>
          <a:p>
            <a:pPr defTabSz="457200">
              <a:defRPr/>
            </a:pPr>
            <a:r>
              <a:rPr lang="en-GB" sz="2000" dirty="0">
                <a:solidFill>
                  <a:srgbClr val="000000"/>
                </a:solidFill>
                <a:latin typeface="Arial" panose="020B0604020202020204" pitchFamily="34" charset="0"/>
                <a:cs typeface="Arial" panose="020B0604020202020204" pitchFamily="34" charset="0"/>
              </a:rPr>
              <a:t>Attention is all you need!</a:t>
            </a:r>
            <a:r>
              <a:rPr lang="en-GB" sz="2000" baseline="30000" dirty="0">
                <a:solidFill>
                  <a:srgbClr val="000000"/>
                </a:solidFill>
                <a:latin typeface="Arial" panose="020B0604020202020204" pitchFamily="34" charset="0"/>
                <a:cs typeface="Arial" panose="020B0604020202020204" pitchFamily="34" charset="0"/>
              </a:rPr>
              <a:t> (1)</a:t>
            </a:r>
            <a:r>
              <a:rPr lang="en-GB" sz="2000" dirty="0">
                <a:solidFill>
                  <a:srgbClr val="000000"/>
                </a:solidFill>
                <a:latin typeface="Arial" panose="020B0604020202020204" pitchFamily="34" charset="0"/>
                <a:cs typeface="Arial" panose="020B0604020202020204" pitchFamily="34" charset="0"/>
              </a:rPr>
              <a:t> The Transformer architecture was introduced in 2017 by the Google Brain team.</a:t>
            </a:r>
          </a:p>
          <a:p>
            <a:pPr marR="0" lvl="0" algn="l" defTabSz="457200" rtl="0" eaLnBrk="1" fontAlgn="auto" latinLnBrk="0" hangingPunct="1">
              <a:lnSpc>
                <a:spcPct val="100000"/>
              </a:lnSpc>
              <a:spcBef>
                <a:spcPts val="0"/>
              </a:spcBef>
              <a:spcAft>
                <a:spcPts val="0"/>
              </a:spcAft>
              <a:buClrTx/>
              <a:buSzTx/>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2" name="TextBox 11">
            <a:extLst>
              <a:ext uri="{FF2B5EF4-FFF2-40B4-BE49-F238E27FC236}">
                <a16:creationId xmlns:a16="http://schemas.microsoft.com/office/drawing/2014/main" id="{4885FB60-ABFC-4CF5-A4E1-61DB59E4A2C1}"/>
              </a:ext>
            </a:extLst>
          </p:cNvPr>
          <p:cNvSpPr txBox="1"/>
          <p:nvPr/>
        </p:nvSpPr>
        <p:spPr>
          <a:xfrm>
            <a:off x="566732" y="6266192"/>
            <a:ext cx="8948743" cy="215444"/>
          </a:xfrm>
          <a:prstGeom prst="rect">
            <a:avLst/>
          </a:prstGeom>
          <a:noFill/>
        </p:spPr>
        <p:txBody>
          <a:bodyPr wrap="square" rtlCol="0">
            <a:spAutoFit/>
          </a:bodyPr>
          <a:lstStyle/>
          <a:p>
            <a:pPr marL="228600" indent="-228600">
              <a:buAutoNum type="arabicParenBoth"/>
            </a:pPr>
            <a:r>
              <a:rPr lang="en-GB" sz="800" dirty="0"/>
              <a:t>Vaswani, A. </a:t>
            </a:r>
            <a:r>
              <a:rPr lang="en-GB" sz="800" i="1" dirty="0"/>
              <a:t>et al.</a:t>
            </a:r>
            <a:r>
              <a:rPr lang="en-GB" sz="800" dirty="0"/>
              <a:t> (2017) ‘Attention Is All You Need’, in </a:t>
            </a:r>
            <a:r>
              <a:rPr lang="en-GB" sz="800" i="1" dirty="0"/>
              <a:t>31st Conference on Neural Information Processing Systems (NIPS 2017)</a:t>
            </a:r>
            <a:r>
              <a:rPr lang="en-GB" sz="800" dirty="0"/>
              <a:t>. Long Beach, CA. doi: 10.1017/S0140525X16001837.</a:t>
            </a:r>
          </a:p>
        </p:txBody>
      </p:sp>
      <p:pic>
        <p:nvPicPr>
          <p:cNvPr id="3" name="Picture 2">
            <a:extLst>
              <a:ext uri="{FF2B5EF4-FFF2-40B4-BE49-F238E27FC236}">
                <a16:creationId xmlns:a16="http://schemas.microsoft.com/office/drawing/2014/main" id="{A8E776A2-C915-4AE7-890C-C505423A61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6831" y="2084467"/>
            <a:ext cx="3231912" cy="4181917"/>
          </a:xfrm>
          <a:prstGeom prst="rect">
            <a:avLst/>
          </a:prstGeom>
        </p:spPr>
      </p:pic>
    </p:spTree>
    <p:extLst>
      <p:ext uri="{BB962C8B-B14F-4D97-AF65-F5344CB8AC3E}">
        <p14:creationId xmlns:p14="http://schemas.microsoft.com/office/powerpoint/2010/main" val="3526466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Transformers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446358" cy="4708981"/>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Similar</a:t>
            </a:r>
            <a:r>
              <a:rPr kumimoji="0" lang="en-GB" sz="2000" b="0" i="0" u="none"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 encoder-decoder process as recurrent models. </a:t>
            </a:r>
            <a:r>
              <a:rPr lang="en-GB" sz="2000" dirty="0">
                <a:solidFill>
                  <a:srgbClr val="000000"/>
                </a:solidFill>
                <a:latin typeface="Arial" panose="020B0604020202020204" pitchFamily="34" charset="0"/>
                <a:cs typeface="Arial" panose="020B0604020202020204" pitchFamily="34" charset="0"/>
              </a:rPr>
              <a:t>With Transformers the entire sequence is processed in parallel, so faster computation.</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Original paper had a stack of </a:t>
            </a:r>
            <a:r>
              <a:rPr lang="en-GB" sz="2000" b="1" dirty="0">
                <a:solidFill>
                  <a:srgbClr val="000000"/>
                </a:solidFill>
                <a:latin typeface="Arial" panose="020B0604020202020204" pitchFamily="34" charset="0"/>
                <a:cs typeface="Arial" panose="020B0604020202020204" pitchFamily="34" charset="0"/>
              </a:rPr>
              <a:t>6</a:t>
            </a:r>
            <a:r>
              <a:rPr lang="en-GB" sz="2000" dirty="0">
                <a:solidFill>
                  <a:srgbClr val="000000"/>
                </a:solidFill>
                <a:latin typeface="Arial" panose="020B0604020202020204" pitchFamily="34" charset="0"/>
                <a:cs typeface="Arial" panose="020B0604020202020204" pitchFamily="34" charset="0"/>
              </a:rPr>
              <a:t> ‘Self-attention ‘ encoders/decoders and </a:t>
            </a:r>
            <a:r>
              <a:rPr lang="en-GB" sz="2000" b="1" dirty="0">
                <a:solidFill>
                  <a:srgbClr val="000000"/>
                </a:solidFill>
                <a:latin typeface="Arial" panose="020B0604020202020204" pitchFamily="34" charset="0"/>
                <a:cs typeface="Arial" panose="020B0604020202020204" pitchFamily="34" charset="0"/>
              </a:rPr>
              <a:t>8</a:t>
            </a:r>
            <a:r>
              <a:rPr lang="en-GB" sz="2000" dirty="0">
                <a:solidFill>
                  <a:srgbClr val="000000"/>
                </a:solidFill>
                <a:latin typeface="Arial" panose="020B0604020202020204" pitchFamily="34" charset="0"/>
                <a:cs typeface="Arial" panose="020B0604020202020204" pitchFamily="34" charset="0"/>
              </a:rPr>
              <a:t> attention heads.</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b="1" dirty="0">
                <a:solidFill>
                  <a:srgbClr val="000000"/>
                </a:solidFill>
                <a:latin typeface="Arial" panose="020B0604020202020204" pitchFamily="34" charset="0"/>
                <a:cs typeface="Arial" panose="020B0604020202020204" pitchFamily="34" charset="0"/>
              </a:rPr>
              <a:t>Encoders</a:t>
            </a:r>
            <a:r>
              <a:rPr lang="en-GB" sz="2000" dirty="0">
                <a:solidFill>
                  <a:srgbClr val="000000"/>
                </a:solidFill>
                <a:latin typeface="Arial" panose="020B0604020202020204" pitchFamily="34" charset="0"/>
                <a:cs typeface="Arial" panose="020B0604020202020204" pitchFamily="34" charset="0"/>
              </a:rPr>
              <a:t> - create Key and Value matrices – effectively sentence matrices.</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b="1" dirty="0">
                <a:solidFill>
                  <a:srgbClr val="000000"/>
                </a:solidFill>
                <a:latin typeface="Arial" panose="020B0604020202020204" pitchFamily="34" charset="0"/>
                <a:cs typeface="Arial" panose="020B0604020202020204" pitchFamily="34" charset="0"/>
              </a:rPr>
              <a:t>Decoders</a:t>
            </a:r>
            <a:r>
              <a:rPr lang="en-GB" sz="2000" dirty="0">
                <a:solidFill>
                  <a:srgbClr val="000000"/>
                </a:solidFill>
                <a:latin typeface="Arial" panose="020B0604020202020204" pitchFamily="34" charset="0"/>
                <a:cs typeface="Arial" panose="020B0604020202020204" pitchFamily="34" charset="0"/>
              </a:rPr>
              <a:t> - decode each word at each time step using word-position encoding.</a:t>
            </a: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2" name="TextBox 11">
            <a:extLst>
              <a:ext uri="{FF2B5EF4-FFF2-40B4-BE49-F238E27FC236}">
                <a16:creationId xmlns:a16="http://schemas.microsoft.com/office/drawing/2014/main" id="{4885FB60-ABFC-4CF5-A4E1-61DB59E4A2C1}"/>
              </a:ext>
            </a:extLst>
          </p:cNvPr>
          <p:cNvSpPr txBox="1"/>
          <p:nvPr/>
        </p:nvSpPr>
        <p:spPr>
          <a:xfrm>
            <a:off x="566732" y="6266192"/>
            <a:ext cx="8948743" cy="338554"/>
          </a:xfrm>
          <a:prstGeom prst="rect">
            <a:avLst/>
          </a:prstGeom>
          <a:noFill/>
        </p:spPr>
        <p:txBody>
          <a:bodyPr wrap="square" rtlCol="0">
            <a:spAutoFit/>
          </a:bodyPr>
          <a:lstStyle/>
          <a:p>
            <a:pPr marL="228600" indent="-228600">
              <a:buAutoNum type="arabicParenBoth"/>
            </a:pPr>
            <a:r>
              <a:rPr lang="en-GB" sz="800" dirty="0">
                <a:hlinkClick r:id="rId3"/>
              </a:rPr>
              <a:t>https://jalammar.github.io/illustrated-transformer/</a:t>
            </a:r>
            <a:r>
              <a:rPr lang="en-GB" sz="800" dirty="0"/>
              <a:t>.</a:t>
            </a:r>
          </a:p>
          <a:p>
            <a:pPr marL="228600" indent="-228600">
              <a:buAutoNum type="arabicParenBoth"/>
            </a:pPr>
            <a:endParaRPr lang="en-GB" sz="8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5326" y="696147"/>
            <a:ext cx="4861945" cy="5231876"/>
          </a:xfrm>
          <a:prstGeom prst="rect">
            <a:avLst/>
          </a:prstGeom>
        </p:spPr>
      </p:pic>
    </p:spTree>
    <p:extLst>
      <p:ext uri="{BB962C8B-B14F-4D97-AF65-F5344CB8AC3E}">
        <p14:creationId xmlns:p14="http://schemas.microsoft.com/office/powerpoint/2010/main" val="24567344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Transformers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2" name="TextBox 11">
            <a:extLst>
              <a:ext uri="{FF2B5EF4-FFF2-40B4-BE49-F238E27FC236}">
                <a16:creationId xmlns:a16="http://schemas.microsoft.com/office/drawing/2014/main" id="{4885FB60-ABFC-4CF5-A4E1-61DB59E4A2C1}"/>
              </a:ext>
            </a:extLst>
          </p:cNvPr>
          <p:cNvSpPr txBox="1"/>
          <p:nvPr/>
        </p:nvSpPr>
        <p:spPr>
          <a:xfrm>
            <a:off x="566732" y="6266192"/>
            <a:ext cx="8948743" cy="338554"/>
          </a:xfrm>
          <a:prstGeom prst="rect">
            <a:avLst/>
          </a:prstGeom>
          <a:noFill/>
        </p:spPr>
        <p:txBody>
          <a:bodyPr wrap="square" rtlCol="0">
            <a:spAutoFit/>
          </a:bodyPr>
          <a:lstStyle/>
          <a:p>
            <a:pPr marL="228600" indent="-228600">
              <a:buAutoNum type="arabicParenBoth"/>
            </a:pPr>
            <a:r>
              <a:rPr lang="en-GB" sz="800" dirty="0">
                <a:hlinkClick r:id="rId3"/>
              </a:rPr>
              <a:t>https://jalammar.github.io/illustrated-transformer/</a:t>
            </a:r>
            <a:r>
              <a:rPr lang="en-GB" sz="800" dirty="0"/>
              <a:t>.</a:t>
            </a:r>
          </a:p>
          <a:p>
            <a:endParaRPr lang="en-GB" sz="800" dirty="0"/>
          </a:p>
        </p:txBody>
      </p:sp>
      <p:pic>
        <p:nvPicPr>
          <p:cNvPr id="2050" name="Picture 2" descr="https://jalammar.github.io/images/t/transformer_decoding_2.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070464" y="1176076"/>
            <a:ext cx="9229724" cy="507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6211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4000" dirty="0">
                <a:solidFill>
                  <a:srgbClr val="000000"/>
                </a:solidFill>
                <a:latin typeface="Arial" panose="020B0604020202020204" pitchFamily="34" charset="0"/>
                <a:cs typeface="Arial" panose="020B0604020202020204" pitchFamily="34" charset="0"/>
              </a:rPr>
              <a:t>R</a:t>
            </a: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NN - Memory</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3" name="Picture 2">
            <a:extLst>
              <a:ext uri="{FF2B5EF4-FFF2-40B4-BE49-F238E27FC236}">
                <a16:creationId xmlns:a16="http://schemas.microsoft.com/office/drawing/2014/main" id="{90C696C1-6E73-4D67-9EB2-7F2CEEC4BA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2944" y="1458360"/>
            <a:ext cx="7549056" cy="4246344"/>
          </a:xfrm>
          <a:prstGeom prst="rect">
            <a:avLst/>
          </a:prstGeom>
        </p:spPr>
      </p:pic>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804974" cy="2246769"/>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Over time the hidden-state ‘encodes’ information about each input from the sequence.</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Though this does lead to a problem…what would happen in step 5?</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F8A0128D-B241-431E-94E9-61321532D28D}"/>
              </a:ext>
            </a:extLst>
          </p:cNvPr>
          <p:cNvSpPr txBox="1"/>
          <p:nvPr/>
        </p:nvSpPr>
        <p:spPr>
          <a:xfrm>
            <a:off x="1261870" y="3581532"/>
            <a:ext cx="3944831" cy="2554545"/>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Over many time-steps the gradients for backpropagating the error become smaller and smaller – the ‘</a:t>
            </a:r>
            <a:r>
              <a:rPr lang="en-GB" sz="2000" i="1" dirty="0">
                <a:solidFill>
                  <a:srgbClr val="000000"/>
                </a:solidFill>
                <a:latin typeface="Arial" panose="020B0604020202020204" pitchFamily="34" charset="0"/>
                <a:cs typeface="Arial" panose="020B0604020202020204" pitchFamily="34" charset="0"/>
              </a:rPr>
              <a:t>vanishing gradient</a:t>
            </a:r>
            <a:r>
              <a:rPr lang="en-GB" sz="2000" dirty="0">
                <a:solidFill>
                  <a:srgbClr val="000000"/>
                </a:solidFill>
                <a:latin typeface="Arial" panose="020B0604020202020204" pitchFamily="34" charset="0"/>
                <a:cs typeface="Arial" panose="020B0604020202020204" pitchFamily="34" charset="0"/>
              </a:rPr>
              <a:t>’ problem.</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defTabSz="457200">
              <a:defRPr/>
            </a:pPr>
            <a:r>
              <a:rPr lang="en-GB" sz="2000" dirty="0">
                <a:solidFill>
                  <a:srgbClr val="000000"/>
                </a:solidFill>
                <a:latin typeface="Arial" panose="020B0604020202020204" pitchFamily="34" charset="0"/>
                <a:cs typeface="Arial" panose="020B0604020202020204" pitchFamily="34" charset="0"/>
              </a:rPr>
              <a:t>What about backpropagation?</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453299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Transformer Self-attention</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138930" cy="4708981"/>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Create Key, Query and Value matrices (</a:t>
            </a: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K</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Q</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V</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 sets of learned weights.</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For a given word:</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dirty="0">
                <a:solidFill>
                  <a:srgbClr val="000000"/>
                </a:solidFill>
                <a:latin typeface="Arial" panose="020B0604020202020204" pitchFamily="34" charset="0"/>
                <a:cs typeface="Arial" panose="020B0604020202020204" pitchFamily="34" charset="0"/>
              </a:rPr>
              <a:t>G</a:t>
            </a:r>
            <a:r>
              <a:rPr kumimoji="0" lang="en-GB" sz="20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enerate</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‘scores’ </a:t>
            </a:r>
            <a:r>
              <a:rPr lang="en-GB" sz="2000" dirty="0">
                <a:solidFill>
                  <a:srgbClr val="000000"/>
                </a:solidFill>
                <a:latin typeface="Arial" panose="020B0604020202020204" pitchFamily="34" charset="0"/>
                <a:cs typeface="Arial" panose="020B0604020202020204" pitchFamily="34" charset="0"/>
              </a:rPr>
              <a:t>- </a:t>
            </a: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Q</a:t>
            </a:r>
            <a:r>
              <a:rPr kumimoji="0" lang="en-GB" sz="2000" b="0" i="0" u="none"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 x </a:t>
            </a:r>
            <a:r>
              <a:rPr kumimoji="0" lang="en-GB" sz="2000" b="1" i="0" u="none"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K</a:t>
            </a:r>
            <a:r>
              <a:rPr kumimoji="0" lang="en-GB" sz="2000" b="1" i="0" u="none" strike="noStrike" kern="1200" cap="none" spc="0" normalizeH="0" baseline="-25000" noProof="0" dirty="0">
                <a:ln>
                  <a:noFill/>
                </a:ln>
                <a:solidFill>
                  <a:srgbClr val="000000"/>
                </a:solidFill>
                <a:effectLst/>
                <a:uLnTx/>
                <a:uFillTx/>
                <a:latin typeface="Arial" panose="020B0604020202020204" pitchFamily="34" charset="0"/>
                <a:ea typeface="+mn-ea"/>
                <a:cs typeface="Arial" panose="020B0604020202020204" pitchFamily="34" charset="0"/>
              </a:rPr>
              <a:t>1-n</a:t>
            </a:r>
            <a:endParaRPr kumimoji="0" lang="en-GB" sz="2000" b="0" i="0" u="none" strike="noStrike" kern="1200" cap="none" spc="0" normalizeH="0" baseline="-2500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2000" baseline="0" dirty="0">
              <a:solidFill>
                <a:srgbClr val="000000"/>
              </a:solidFill>
              <a:latin typeface="Arial" panose="020B0604020202020204" pitchFamily="34" charset="0"/>
              <a:cs typeface="Arial" panose="020B060402020202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b="1" dirty="0">
                <a:solidFill>
                  <a:srgbClr val="000000"/>
                </a:solidFill>
                <a:latin typeface="Arial" panose="020B0604020202020204" pitchFamily="34" charset="0"/>
                <a:cs typeface="Arial" panose="020B0604020202020204" pitchFamily="34" charset="0"/>
              </a:rPr>
              <a:t>Scores</a:t>
            </a:r>
            <a:r>
              <a:rPr lang="en-GB" sz="2000" dirty="0">
                <a:solidFill>
                  <a:srgbClr val="000000"/>
                </a:solidFill>
                <a:latin typeface="Arial" panose="020B0604020202020204" pitchFamily="34" charset="0"/>
                <a:cs typeface="Arial" panose="020B0604020202020204" pitchFamily="34" charset="0"/>
              </a:rPr>
              <a:t> x </a:t>
            </a:r>
            <a:r>
              <a:rPr lang="en-GB" sz="2000" b="1" dirty="0">
                <a:solidFill>
                  <a:srgbClr val="000000"/>
                </a:solidFill>
                <a:latin typeface="Arial" panose="020B0604020202020204" pitchFamily="34" charset="0"/>
                <a:cs typeface="Arial" panose="020B0604020202020204" pitchFamily="34" charset="0"/>
              </a:rPr>
              <a:t>V</a:t>
            </a:r>
            <a:endParaRPr lang="en-GB" sz="2000" dirty="0">
              <a:solidFill>
                <a:srgbClr val="000000"/>
              </a:solidFill>
              <a:latin typeface="Arial" panose="020B0604020202020204" pitchFamily="34" charset="0"/>
              <a:cs typeface="Arial" panose="020B060402020202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dirty="0">
                <a:solidFill>
                  <a:srgbClr val="000000"/>
                </a:solidFill>
                <a:latin typeface="Arial" panose="020B0604020202020204" pitchFamily="34" charset="0"/>
                <a:cs typeface="Arial" panose="020B0604020202020204" pitchFamily="34" charset="0"/>
              </a:rPr>
              <a:t>Sum </a:t>
            </a:r>
            <a:r>
              <a:rPr lang="en-GB" sz="2000" b="1" dirty="0">
                <a:solidFill>
                  <a:srgbClr val="000000"/>
                </a:solidFill>
                <a:latin typeface="Arial" panose="020B0604020202020204" pitchFamily="34" charset="0"/>
                <a:cs typeface="Arial" panose="020B0604020202020204" pitchFamily="34" charset="0"/>
              </a:rPr>
              <a:t>V</a:t>
            </a:r>
            <a:r>
              <a:rPr lang="en-GB" sz="2000" dirty="0">
                <a:solidFill>
                  <a:srgbClr val="000000"/>
                </a:solidFill>
                <a:latin typeface="Arial" panose="020B0604020202020204" pitchFamily="34" charset="0"/>
                <a:cs typeface="Arial" panose="020B0604020202020204" pitchFamily="34" charset="0"/>
              </a:rPr>
              <a:t> = Words attention</a:t>
            </a:r>
          </a:p>
          <a:p>
            <a:pPr marR="0" lvl="0" algn="l" defTabSz="457200" rtl="0" eaLnBrk="1" fontAlgn="auto" latinLnBrk="0" hangingPunct="1">
              <a:lnSpc>
                <a:spcPct val="100000"/>
              </a:lnSpc>
              <a:spcBef>
                <a:spcPts val="0"/>
              </a:spcBef>
              <a:spcAft>
                <a:spcPts val="0"/>
              </a:spcAft>
              <a:buClrTx/>
              <a:buSzTx/>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noProof="0" dirty="0">
                <a:solidFill>
                  <a:srgbClr val="000000"/>
                </a:solidFill>
                <a:latin typeface="Arial" panose="020B0604020202020204" pitchFamily="34" charset="0"/>
                <a:cs typeface="Arial" panose="020B0604020202020204" pitchFamily="34" charset="0"/>
              </a:rPr>
              <a:t>Multiplying </a:t>
            </a:r>
            <a:r>
              <a:rPr lang="en-GB" sz="2000" b="1" noProof="0" dirty="0">
                <a:solidFill>
                  <a:srgbClr val="000000"/>
                </a:solidFill>
                <a:latin typeface="Arial" panose="020B0604020202020204" pitchFamily="34" charset="0"/>
                <a:cs typeface="Arial" panose="020B0604020202020204" pitchFamily="34" charset="0"/>
              </a:rPr>
              <a:t>V</a:t>
            </a:r>
            <a:r>
              <a:rPr lang="en-GB" sz="2000" noProof="0" dirty="0">
                <a:solidFill>
                  <a:srgbClr val="000000"/>
                </a:solidFill>
                <a:latin typeface="Arial" panose="020B0604020202020204" pitchFamily="34" charset="0"/>
                <a:cs typeface="Arial" panose="020B0604020202020204" pitchFamily="34" charset="0"/>
              </a:rPr>
              <a:t> by </a:t>
            </a:r>
            <a:r>
              <a:rPr lang="en-GB" sz="2000" b="1" noProof="0" dirty="0">
                <a:solidFill>
                  <a:srgbClr val="000000"/>
                </a:solidFill>
                <a:latin typeface="Arial" panose="020B0604020202020204" pitchFamily="34" charset="0"/>
                <a:cs typeface="Arial" panose="020B0604020202020204" pitchFamily="34" charset="0"/>
              </a:rPr>
              <a:t>Score</a:t>
            </a:r>
            <a:r>
              <a:rPr lang="en-GB" sz="2000" noProof="0" dirty="0">
                <a:solidFill>
                  <a:srgbClr val="000000"/>
                </a:solidFill>
                <a:latin typeface="Arial" panose="020B0604020202020204" pitchFamily="34" charset="0"/>
                <a:cs typeface="Arial" panose="020B0604020202020204" pitchFamily="34" charset="0"/>
              </a:rPr>
              <a:t> allows us to focus on important words and ignore unimportant.</a:t>
            </a:r>
          </a:p>
          <a:p>
            <a:pPr marR="0" lvl="0" algn="l" defTabSz="457200" rtl="0" eaLnBrk="1" fontAlgn="auto" latinLnBrk="0" hangingPunct="1">
              <a:lnSpc>
                <a:spcPct val="100000"/>
              </a:lnSpc>
              <a:spcBef>
                <a:spcPts val="0"/>
              </a:spcBef>
              <a:spcAft>
                <a:spcPts val="0"/>
              </a:spcAft>
              <a:buClrTx/>
              <a:buSzTx/>
              <a:tabLst/>
              <a:defRPr/>
            </a:pPr>
            <a:endParaRPr lang="en-GB" sz="2000" noProof="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b="1" noProof="0" dirty="0">
                <a:solidFill>
                  <a:srgbClr val="000000"/>
                </a:solidFill>
                <a:latin typeface="Arial" panose="020B0604020202020204" pitchFamily="34" charset="0"/>
                <a:cs typeface="Arial" panose="020B0604020202020204" pitchFamily="34" charset="0"/>
              </a:rPr>
              <a:t>Attention!</a:t>
            </a:r>
            <a:endPar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2" name="TextBox 11">
            <a:extLst>
              <a:ext uri="{FF2B5EF4-FFF2-40B4-BE49-F238E27FC236}">
                <a16:creationId xmlns:a16="http://schemas.microsoft.com/office/drawing/2014/main" id="{4885FB60-ABFC-4CF5-A4E1-61DB59E4A2C1}"/>
              </a:ext>
            </a:extLst>
          </p:cNvPr>
          <p:cNvSpPr txBox="1"/>
          <p:nvPr/>
        </p:nvSpPr>
        <p:spPr>
          <a:xfrm>
            <a:off x="566732" y="6266192"/>
            <a:ext cx="8948743" cy="338554"/>
          </a:xfrm>
          <a:prstGeom prst="rect">
            <a:avLst/>
          </a:prstGeom>
          <a:noFill/>
        </p:spPr>
        <p:txBody>
          <a:bodyPr wrap="square" rtlCol="0">
            <a:spAutoFit/>
          </a:bodyPr>
          <a:lstStyle/>
          <a:p>
            <a:pPr marL="228600" indent="-228600">
              <a:buAutoNum type="arabicParenBoth"/>
            </a:pPr>
            <a:r>
              <a:rPr lang="en-GB" sz="800" dirty="0">
                <a:hlinkClick r:id="rId3"/>
              </a:rPr>
              <a:t>https://jalammar.github.io/illustrated-transformer/</a:t>
            </a:r>
            <a:r>
              <a:rPr lang="en-GB" sz="800" dirty="0"/>
              <a:t>.</a:t>
            </a:r>
          </a:p>
          <a:p>
            <a:pPr marL="228600" indent="-228600">
              <a:buAutoNum type="arabicParenBoth"/>
            </a:pPr>
            <a:endParaRPr lang="en-GB" sz="8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2014" y="1176076"/>
            <a:ext cx="5356586" cy="4662684"/>
          </a:xfrm>
          <a:prstGeom prst="rect">
            <a:avLst/>
          </a:prstGeom>
        </p:spPr>
      </p:pic>
    </p:spTree>
    <p:extLst>
      <p:ext uri="{BB962C8B-B14F-4D97-AF65-F5344CB8AC3E}">
        <p14:creationId xmlns:p14="http://schemas.microsoft.com/office/powerpoint/2010/main" val="19854692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Transformer Self-attention</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525430" cy="3970318"/>
          </a:xfrm>
          <a:prstGeom prst="rect">
            <a:avLst/>
          </a:prstGeom>
          <a:noFill/>
        </p:spPr>
        <p:txBody>
          <a:bodyPr wrap="square" rtlCol="0">
            <a:spAutoFit/>
          </a:bodyPr>
          <a:lstStyle/>
          <a:p>
            <a:pPr marR="0" lvl="0" algn="ctr" defTabSz="457200" rtl="0" eaLnBrk="1" fontAlgn="auto" latinLnBrk="0" hangingPunct="1">
              <a:lnSpc>
                <a:spcPct val="100000"/>
              </a:lnSpc>
              <a:spcBef>
                <a:spcPts val="0"/>
              </a:spcBef>
              <a:spcAft>
                <a:spcPts val="0"/>
              </a:spcAft>
              <a:buClrTx/>
              <a:buSzTx/>
              <a:tabLst/>
              <a:defRPr/>
            </a:pPr>
            <a:r>
              <a:rPr kumimoji="0" lang="en-GB" b="0" i="0" u="none" strike="noStrike" kern="1200" cap="none" spc="0" normalizeH="0" baseline="0" noProof="0" dirty="0">
                <a:ln>
                  <a:noFill/>
                </a:ln>
                <a:solidFill>
                  <a:srgbClr val="0070C0"/>
                </a:solidFill>
                <a:effectLst/>
                <a:uLnTx/>
                <a:uFillTx/>
                <a:ea typeface="+mn-ea"/>
                <a:cs typeface="Arial" panose="020B0604020202020204" pitchFamily="34" charset="0"/>
              </a:rPr>
              <a:t>“The animal</a:t>
            </a:r>
            <a:r>
              <a:rPr kumimoji="0" lang="en-GB" b="0" i="0" u="none" strike="noStrike" kern="1200" cap="none" spc="0" normalizeH="0" noProof="0" dirty="0">
                <a:ln>
                  <a:noFill/>
                </a:ln>
                <a:solidFill>
                  <a:srgbClr val="0070C0"/>
                </a:solidFill>
                <a:effectLst/>
                <a:uLnTx/>
                <a:uFillTx/>
                <a:ea typeface="+mn-ea"/>
                <a:cs typeface="Arial" panose="020B0604020202020204" pitchFamily="34" charset="0"/>
              </a:rPr>
              <a:t> didn’t cross the street because it was too tired.”</a:t>
            </a:r>
            <a:endParaRPr kumimoji="0" lang="en-GB" b="0" i="0" u="none" strike="noStrike" kern="1200" cap="none" spc="0" normalizeH="0" baseline="0" noProof="0" dirty="0">
              <a:ln>
                <a:noFill/>
              </a:ln>
              <a:solidFill>
                <a:srgbClr val="0070C0"/>
              </a:solidFill>
              <a:effectLst/>
              <a:uLnTx/>
              <a:uFillTx/>
              <a:ea typeface="+mn-ea"/>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What does </a:t>
            </a:r>
            <a:r>
              <a:rPr kumimoji="0" lang="en-GB" sz="2000" b="0"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“it”</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refer to?</a:t>
            </a:r>
            <a:r>
              <a:rPr kumimoji="0" lang="en-GB" sz="2000" b="0" i="0" u="none"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 The animal, or the street?</a:t>
            </a:r>
          </a:p>
          <a:p>
            <a:pPr marR="0" lvl="0" algn="l" defTabSz="457200" rtl="0" eaLnBrk="1" fontAlgn="auto" latinLnBrk="0" hangingPunct="1">
              <a:lnSpc>
                <a:spcPct val="100000"/>
              </a:lnSpc>
              <a:spcBef>
                <a:spcPts val="0"/>
              </a:spcBef>
              <a:spcAft>
                <a:spcPts val="0"/>
              </a:spcAft>
              <a:buClrTx/>
              <a:buSzTx/>
              <a:tabLst/>
              <a:defRPr/>
            </a:pPr>
            <a:endParaRPr lang="en-GB" sz="2000" baseline="0" dirty="0">
              <a:solidFill>
                <a:srgbClr val="000000"/>
              </a:solidFill>
              <a:latin typeface="Arial" panose="020B0604020202020204" pitchFamily="34" charset="0"/>
              <a:cs typeface="Arial" panose="020B0604020202020204" pitchFamily="34" charset="0"/>
            </a:endParaRPr>
          </a:p>
          <a:p>
            <a:pPr marR="0" lvl="0" algn="ctr" defTabSz="457200" rtl="0" eaLnBrk="1" fontAlgn="auto" latinLnBrk="0" hangingPunct="1">
              <a:lnSpc>
                <a:spcPct val="100000"/>
              </a:lnSpc>
              <a:spcBef>
                <a:spcPts val="0"/>
              </a:spcBef>
              <a:spcAft>
                <a:spcPts val="0"/>
              </a:spcAft>
              <a:buClrTx/>
              <a:buSzTx/>
              <a:tabLst/>
              <a:defRPr/>
            </a:pPr>
            <a:r>
              <a:rPr kumimoji="0" lang="en-GB" b="0" i="0" u="none" strike="noStrike" kern="1200" cap="none" spc="0" normalizeH="0" noProof="0" dirty="0">
                <a:ln>
                  <a:noFill/>
                </a:ln>
                <a:solidFill>
                  <a:srgbClr val="0070C0"/>
                </a:solidFill>
                <a:effectLst/>
                <a:uLnTx/>
                <a:uFillTx/>
                <a:ea typeface="+mn-ea"/>
                <a:cs typeface="Arial" panose="020B0604020202020204" pitchFamily="34" charset="0"/>
              </a:rPr>
              <a:t>“The animal didn’t cross the street because it was too wide.”</a:t>
            </a:r>
          </a:p>
          <a:p>
            <a:pPr marR="0" lvl="0" algn="l" defTabSz="457200" rtl="0" eaLnBrk="1" fontAlgn="auto" latinLnBrk="0" hangingPunct="1">
              <a:lnSpc>
                <a:spcPct val="100000"/>
              </a:lnSpc>
              <a:spcBef>
                <a:spcPts val="0"/>
              </a:spcBef>
              <a:spcAft>
                <a:spcPts val="0"/>
              </a:spcAft>
              <a:buClrTx/>
              <a:buSzTx/>
              <a:tabLst/>
              <a:defRPr/>
            </a:pPr>
            <a:endParaRPr lang="en-GB" sz="2000" baseline="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Now it is the street…</a:t>
            </a:r>
          </a:p>
          <a:p>
            <a:pPr marR="0" lvl="0" algn="l" defTabSz="457200" rtl="0" eaLnBrk="1" fontAlgn="auto" latinLnBrk="0" hangingPunct="1">
              <a:lnSpc>
                <a:spcPct val="100000"/>
              </a:lnSpc>
              <a:spcBef>
                <a:spcPts val="0"/>
              </a:spcBef>
              <a:spcAft>
                <a:spcPts val="0"/>
              </a:spcAft>
              <a:buClrTx/>
              <a:buSzTx/>
              <a:tabLst/>
              <a:defRPr/>
            </a:pPr>
            <a:endParaRPr lang="en-GB" sz="2000" baseline="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With self-attention we can find how important a word is in relation to another word.</a:t>
            </a: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2" name="TextBox 11">
            <a:extLst>
              <a:ext uri="{FF2B5EF4-FFF2-40B4-BE49-F238E27FC236}">
                <a16:creationId xmlns:a16="http://schemas.microsoft.com/office/drawing/2014/main" id="{4885FB60-ABFC-4CF5-A4E1-61DB59E4A2C1}"/>
              </a:ext>
            </a:extLst>
          </p:cNvPr>
          <p:cNvSpPr txBox="1"/>
          <p:nvPr/>
        </p:nvSpPr>
        <p:spPr>
          <a:xfrm>
            <a:off x="566732" y="6266192"/>
            <a:ext cx="8948743" cy="338554"/>
          </a:xfrm>
          <a:prstGeom prst="rect">
            <a:avLst/>
          </a:prstGeom>
          <a:noFill/>
        </p:spPr>
        <p:txBody>
          <a:bodyPr wrap="square" rtlCol="0">
            <a:spAutoFit/>
          </a:bodyPr>
          <a:lstStyle/>
          <a:p>
            <a:pPr marL="228600" indent="-228600">
              <a:buAutoNum type="arabicParenBoth"/>
            </a:pPr>
            <a:r>
              <a:rPr lang="en-GB" sz="800" dirty="0">
                <a:hlinkClick r:id="rId3"/>
              </a:rPr>
              <a:t>https://jalammar.github.io/illustrated-transformer/</a:t>
            </a:r>
            <a:r>
              <a:rPr lang="en-GB" sz="800" dirty="0"/>
              <a:t>.</a:t>
            </a:r>
          </a:p>
          <a:p>
            <a:pPr marL="228600" indent="-228600">
              <a:buAutoNum type="arabicParenBoth"/>
            </a:pPr>
            <a:endParaRPr lang="en-GB" sz="800" dirty="0"/>
          </a:p>
        </p:txBody>
      </p:sp>
      <p:pic>
        <p:nvPicPr>
          <p:cNvPr id="3" name="Picture 2" descr="Chart, diagram, radar chart&#10;&#10;Description automatically generated">
            <a:extLst>
              <a:ext uri="{FF2B5EF4-FFF2-40B4-BE49-F238E27FC236}">
                <a16:creationId xmlns:a16="http://schemas.microsoft.com/office/drawing/2014/main" id="{DC3BCF67-B22A-D23F-4E72-FA4BEA1900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7999" y="169341"/>
            <a:ext cx="2514951" cy="6096851"/>
          </a:xfrm>
          <a:prstGeom prst="rect">
            <a:avLst/>
          </a:prstGeom>
        </p:spPr>
      </p:pic>
    </p:spTree>
    <p:extLst>
      <p:ext uri="{BB962C8B-B14F-4D97-AF65-F5344CB8AC3E}">
        <p14:creationId xmlns:p14="http://schemas.microsoft.com/office/powerpoint/2010/main" val="32584758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Transformer Inputs and Masking</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 name="TextBox 1">
            <a:extLst>
              <a:ext uri="{FF2B5EF4-FFF2-40B4-BE49-F238E27FC236}">
                <a16:creationId xmlns:a16="http://schemas.microsoft.com/office/drawing/2014/main" id="{219BDE65-CCCF-9EF1-FA00-DC66F88A8AD9}"/>
              </a:ext>
            </a:extLst>
          </p:cNvPr>
          <p:cNvSpPr txBox="1"/>
          <p:nvPr/>
        </p:nvSpPr>
        <p:spPr>
          <a:xfrm>
            <a:off x="1261870" y="1536174"/>
            <a:ext cx="5525430" cy="4708981"/>
          </a:xfrm>
          <a:prstGeom prst="rect">
            <a:avLst/>
          </a:prstGeom>
          <a:noFill/>
        </p:spPr>
        <p:txBody>
          <a:bodyPr wrap="square" rtlCol="0">
            <a:spAutoFit/>
          </a:bodyPr>
          <a:lstStyle/>
          <a:p>
            <a:pPr marR="0" lvl="0"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effectLst/>
                <a:uLnTx/>
                <a:uFillTx/>
                <a:ea typeface="+mn-ea"/>
                <a:cs typeface="Arial" panose="020B0604020202020204" pitchFamily="34" charset="0"/>
              </a:rPr>
              <a:t>The input tokens for a transformer are similar to that of other models, simply map words to integers (or ids) corresponding to their position within the vocabulary.</a:t>
            </a:r>
          </a:p>
          <a:p>
            <a:pPr marR="0" lvl="0" defTabSz="457200" rtl="0" eaLnBrk="1" fontAlgn="auto" latinLnBrk="0" hangingPunct="1">
              <a:lnSpc>
                <a:spcPct val="100000"/>
              </a:lnSpc>
              <a:spcBef>
                <a:spcPts val="0"/>
              </a:spcBef>
              <a:spcAft>
                <a:spcPts val="0"/>
              </a:spcAft>
              <a:buClrTx/>
              <a:buSzTx/>
              <a:tabLst/>
              <a:defRPr/>
            </a:pPr>
            <a:endParaRPr lang="en-GB" sz="2000" dirty="0">
              <a:latin typeface="Arial" panose="020B0604020202020204" pitchFamily="34" charset="0"/>
              <a:cs typeface="Arial" panose="020B0604020202020204" pitchFamily="34" charset="0"/>
            </a:endParaRPr>
          </a:p>
          <a:p>
            <a:pPr marR="0" lvl="0"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However, because Transformers are not recurrent, they process the sequences in parallel, so we need to indicate which parts of the sequence to attend to.</a:t>
            </a:r>
          </a:p>
          <a:p>
            <a:pPr marR="0" lvl="0" defTabSz="457200" rtl="0" eaLnBrk="1" fontAlgn="auto" latinLnBrk="0" hangingPunct="1">
              <a:lnSpc>
                <a:spcPct val="100000"/>
              </a:lnSpc>
              <a:spcBef>
                <a:spcPts val="0"/>
              </a:spcBef>
              <a:spcAft>
                <a:spcPts val="0"/>
              </a:spcAft>
              <a:buClrTx/>
              <a:buSzTx/>
              <a:tabLst/>
              <a:defRPr/>
            </a:pPr>
            <a:endParaRPr lang="en-GB" sz="2000" dirty="0">
              <a:latin typeface="Arial" panose="020B0604020202020204" pitchFamily="34" charset="0"/>
              <a:cs typeface="Arial" panose="020B0604020202020204" pitchFamily="34" charset="0"/>
            </a:endParaRPr>
          </a:p>
          <a:p>
            <a:pPr marR="0" lvl="0"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The attention mask is a binary vector where 1’s indicate a token to process and 0’s are ignored.</a:t>
            </a:r>
          </a:p>
          <a:p>
            <a:pPr marR="0" lvl="0" defTabSz="457200" rtl="0" eaLnBrk="1" fontAlgn="auto" latinLnBrk="0" hangingPunct="1">
              <a:lnSpc>
                <a:spcPct val="100000"/>
              </a:lnSpc>
              <a:spcBef>
                <a:spcPts val="0"/>
              </a:spcBef>
              <a:spcAft>
                <a:spcPts val="0"/>
              </a:spcAft>
              <a:buClrTx/>
              <a:buSzTx/>
              <a:tabLst/>
              <a:defRPr/>
            </a:pPr>
            <a:endParaRPr lang="en-GB" sz="2000" dirty="0">
              <a:latin typeface="Arial" panose="020B0604020202020204" pitchFamily="34" charset="0"/>
              <a:cs typeface="Arial" panose="020B0604020202020204" pitchFamily="34" charset="0"/>
            </a:endParaRPr>
          </a:p>
          <a:p>
            <a:pPr marR="0" lvl="0"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For generative tasks masks are also used to ‘hide’ the future </a:t>
            </a:r>
            <a:r>
              <a:rPr lang="en-GB" sz="2000" dirty="0">
                <a:latin typeface="Arial" panose="020B0604020202020204" pitchFamily="34" charset="0"/>
                <a:cs typeface="Arial" panose="020B0604020202020204" pitchFamily="34" charset="0"/>
              </a:rPr>
              <a:t>tokens during training.</a:t>
            </a:r>
            <a:endParaRPr kumimoji="0" lang="en-GB" sz="20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endParaRPr>
          </a:p>
        </p:txBody>
      </p:sp>
      <p:sp>
        <p:nvSpPr>
          <p:cNvPr id="3" name="TextBox 2">
            <a:extLst>
              <a:ext uri="{FF2B5EF4-FFF2-40B4-BE49-F238E27FC236}">
                <a16:creationId xmlns:a16="http://schemas.microsoft.com/office/drawing/2014/main" id="{87AED4DD-9A38-4691-7663-694DFE8F69A8}"/>
              </a:ext>
            </a:extLst>
          </p:cNvPr>
          <p:cNvSpPr txBox="1"/>
          <p:nvPr/>
        </p:nvSpPr>
        <p:spPr>
          <a:xfrm>
            <a:off x="6651129" y="1536174"/>
            <a:ext cx="5278016" cy="4708981"/>
          </a:xfrm>
          <a:prstGeom prst="rect">
            <a:avLst/>
          </a:prstGeom>
          <a:noFill/>
        </p:spPr>
        <p:txBody>
          <a:bodyPr wrap="square" rtlCol="0">
            <a:spAutoFit/>
          </a:bodyPr>
          <a:lstStyle/>
          <a:p>
            <a:pPr algn="ctr"/>
            <a:r>
              <a:rPr lang="en-GB" sz="2000" dirty="0">
                <a:solidFill>
                  <a:srgbClr val="00B050"/>
                </a:solidFill>
                <a:latin typeface="Segoe Print" panose="02000600000000000000" pitchFamily="2" charset="0"/>
              </a:rPr>
              <a:t>[</a:t>
            </a:r>
            <a:r>
              <a:rPr lang="en-GB" sz="2000" dirty="0" err="1">
                <a:solidFill>
                  <a:srgbClr val="00B050"/>
                </a:solidFill>
                <a:latin typeface="Segoe Print" panose="02000600000000000000" pitchFamily="2" charset="0"/>
              </a:rPr>
              <a:t>i</a:t>
            </a:r>
            <a:r>
              <a:rPr lang="en-GB" sz="2000" dirty="0">
                <a:solidFill>
                  <a:srgbClr val="00B050"/>
                </a:solidFill>
                <a:latin typeface="Segoe Print" panose="02000600000000000000" pitchFamily="2" charset="0"/>
              </a:rPr>
              <a:t>, am, a, student, .],</a:t>
            </a:r>
          </a:p>
          <a:p>
            <a:pPr algn="ctr"/>
            <a:r>
              <a:rPr lang="en-GB" sz="2000" dirty="0">
                <a:solidFill>
                  <a:srgbClr val="0070C0"/>
                </a:solidFill>
                <a:latin typeface="Segoe Print" panose="02000600000000000000" pitchFamily="2" charset="0"/>
              </a:rPr>
              <a:t>[pay, attention, !]</a:t>
            </a:r>
            <a:endParaRPr lang="en-GB" sz="2000" dirty="0">
              <a:latin typeface="Segoe Print" panose="02000600000000000000" pitchFamily="2" charset="0"/>
            </a:endParaRPr>
          </a:p>
          <a:p>
            <a:endParaRPr lang="en-GB" sz="2000" dirty="0">
              <a:solidFill>
                <a:srgbClr val="0070C0"/>
              </a:solidFill>
              <a:latin typeface="Segoe Print" panose="02000600000000000000" pitchFamily="2" charset="0"/>
            </a:endParaRPr>
          </a:p>
          <a:p>
            <a:endParaRPr lang="en-GB" sz="2000" dirty="0">
              <a:solidFill>
                <a:srgbClr val="00B050"/>
              </a:solidFill>
              <a:latin typeface="Segoe Print" panose="02000600000000000000" pitchFamily="2" charset="0"/>
            </a:endParaRPr>
          </a:p>
          <a:p>
            <a:endParaRPr lang="en-GB" sz="2000" dirty="0">
              <a:solidFill>
                <a:srgbClr val="00B050"/>
              </a:solidFill>
              <a:latin typeface="Segoe Print" panose="02000600000000000000" pitchFamily="2" charset="0"/>
            </a:endParaRPr>
          </a:p>
          <a:p>
            <a:pPr algn="ctr"/>
            <a:endParaRPr lang="en-GB" sz="2000" dirty="0">
              <a:solidFill>
                <a:srgbClr val="00B050"/>
              </a:solidFill>
              <a:latin typeface="Segoe Print" panose="02000600000000000000" pitchFamily="2" charset="0"/>
            </a:endParaRPr>
          </a:p>
          <a:p>
            <a:pPr algn="ctr"/>
            <a:endParaRPr lang="en-GB" sz="2000" dirty="0">
              <a:solidFill>
                <a:srgbClr val="00B050"/>
              </a:solidFill>
              <a:latin typeface="Segoe Print" panose="02000600000000000000" pitchFamily="2" charset="0"/>
            </a:endParaRPr>
          </a:p>
          <a:p>
            <a:pPr algn="ctr"/>
            <a:r>
              <a:rPr lang="en-GB" sz="2000" dirty="0" err="1">
                <a:latin typeface="Segoe Print" panose="02000600000000000000" pitchFamily="2" charset="0"/>
              </a:rPr>
              <a:t>input_ids</a:t>
            </a:r>
            <a:r>
              <a:rPr lang="en-GB" sz="2000" dirty="0">
                <a:latin typeface="Segoe Print" panose="02000600000000000000" pitchFamily="2" charset="0"/>
              </a:rPr>
              <a:t>:</a:t>
            </a:r>
            <a:r>
              <a:rPr lang="en-GB" sz="2000" dirty="0">
                <a:solidFill>
                  <a:srgbClr val="00B050"/>
                </a:solidFill>
                <a:latin typeface="Segoe Print" panose="02000600000000000000" pitchFamily="2" charset="0"/>
              </a:rPr>
              <a:t> </a:t>
            </a:r>
          </a:p>
          <a:p>
            <a:pPr algn="ctr"/>
            <a:r>
              <a:rPr lang="en-GB" sz="2000" dirty="0">
                <a:solidFill>
                  <a:srgbClr val="00B050"/>
                </a:solidFill>
                <a:latin typeface="Segoe Print" panose="02000600000000000000" pitchFamily="2" charset="0"/>
              </a:rPr>
              <a:t>[12, 45, 10, 140, 5],</a:t>
            </a:r>
          </a:p>
          <a:p>
            <a:pPr algn="ctr"/>
            <a:r>
              <a:rPr lang="en-GB" sz="2000" dirty="0">
                <a:solidFill>
                  <a:srgbClr val="0070C0"/>
                </a:solidFill>
                <a:latin typeface="Segoe Print" panose="02000600000000000000" pitchFamily="2" charset="0"/>
              </a:rPr>
              <a:t>[256, 305, 6]</a:t>
            </a:r>
            <a:endParaRPr lang="en-GB" sz="2000" dirty="0">
              <a:latin typeface="Segoe Print" panose="02000600000000000000" pitchFamily="2" charset="0"/>
            </a:endParaRPr>
          </a:p>
          <a:p>
            <a:endParaRPr lang="en-GB" sz="2000" dirty="0">
              <a:solidFill>
                <a:srgbClr val="00B050"/>
              </a:solidFill>
              <a:latin typeface="Segoe Print" panose="02000600000000000000" pitchFamily="2" charset="0"/>
            </a:endParaRPr>
          </a:p>
          <a:p>
            <a:pPr algn="ctr"/>
            <a:r>
              <a:rPr lang="en-GB" sz="2000" dirty="0" err="1">
                <a:latin typeface="Segoe Print" panose="02000600000000000000" pitchFamily="2" charset="0"/>
              </a:rPr>
              <a:t>attention_mask</a:t>
            </a:r>
            <a:r>
              <a:rPr lang="en-GB" sz="2000" dirty="0">
                <a:latin typeface="Segoe Print" panose="02000600000000000000" pitchFamily="2" charset="0"/>
              </a:rPr>
              <a:t>: </a:t>
            </a:r>
          </a:p>
          <a:p>
            <a:pPr algn="ctr"/>
            <a:r>
              <a:rPr lang="en-GB" sz="2000" dirty="0">
                <a:solidFill>
                  <a:srgbClr val="00B050"/>
                </a:solidFill>
                <a:latin typeface="Segoe Print" panose="02000600000000000000" pitchFamily="2" charset="0"/>
              </a:rPr>
              <a:t>[1, 1, 1, 1, 1],</a:t>
            </a:r>
          </a:p>
          <a:p>
            <a:pPr algn="ctr"/>
            <a:r>
              <a:rPr lang="en-GB" sz="2000" dirty="0">
                <a:solidFill>
                  <a:srgbClr val="0070C0"/>
                </a:solidFill>
                <a:latin typeface="Segoe Print" panose="02000600000000000000" pitchFamily="2" charset="0"/>
              </a:rPr>
              <a:t>[1, 1, 1, 0, 0]</a:t>
            </a:r>
            <a:endParaRPr lang="en-GB" sz="2000" dirty="0">
              <a:latin typeface="Segoe Print" panose="02000600000000000000" pitchFamily="2" charset="0"/>
            </a:endParaRPr>
          </a:p>
          <a:p>
            <a:endParaRPr lang="en-GB" sz="2000" dirty="0">
              <a:solidFill>
                <a:srgbClr val="00B050"/>
              </a:solidFill>
              <a:latin typeface="Segoe Print" panose="02000600000000000000" pitchFamily="2" charset="0"/>
            </a:endParaRPr>
          </a:p>
        </p:txBody>
      </p:sp>
      <p:sp>
        <p:nvSpPr>
          <p:cNvPr id="4" name="Right Arrow 3">
            <a:extLst>
              <a:ext uri="{FF2B5EF4-FFF2-40B4-BE49-F238E27FC236}">
                <a16:creationId xmlns:a16="http://schemas.microsoft.com/office/drawing/2014/main" id="{D86A9D0D-5EED-088A-E012-D537BB729215}"/>
              </a:ext>
            </a:extLst>
          </p:cNvPr>
          <p:cNvSpPr/>
          <p:nvPr/>
        </p:nvSpPr>
        <p:spPr>
          <a:xfrm rot="5400000">
            <a:off x="8908076" y="2749897"/>
            <a:ext cx="764121" cy="4146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1001140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oogle AI Logo">
            <a:extLst>
              <a:ext uri="{FF2B5EF4-FFF2-40B4-BE49-F238E27FC236}">
                <a16:creationId xmlns:a16="http://schemas.microsoft.com/office/drawing/2014/main" id="{A14A1E5E-2255-4D53-B260-F18B8D7F67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3239" y="703718"/>
            <a:ext cx="4258382" cy="224191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BERT</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804974" cy="4401205"/>
          </a:xfrm>
          <a:prstGeom prst="rect">
            <a:avLst/>
          </a:prstGeom>
          <a:noFill/>
        </p:spPr>
        <p:txBody>
          <a:bodyPr wrap="square" rtlCol="0">
            <a:spAutoFit/>
          </a:bodyPr>
          <a:lstStyle/>
          <a:p>
            <a:pPr defTabSz="457200">
              <a:defRPr/>
            </a:pPr>
            <a:r>
              <a:rPr lang="en-GB" sz="2000" b="1" dirty="0">
                <a:solidFill>
                  <a:srgbClr val="000000"/>
                </a:solidFill>
                <a:latin typeface="Arial" panose="020B0604020202020204" pitchFamily="34" charset="0"/>
                <a:cs typeface="Arial" panose="020B0604020202020204" pitchFamily="34" charset="0"/>
              </a:rPr>
              <a:t>B</a:t>
            </a:r>
            <a:r>
              <a:rPr lang="en-GB" sz="2000" dirty="0">
                <a:solidFill>
                  <a:srgbClr val="000000"/>
                </a:solidFill>
                <a:latin typeface="Arial" panose="020B0604020202020204" pitchFamily="34" charset="0"/>
                <a:cs typeface="Arial" panose="020B0604020202020204" pitchFamily="34" charset="0"/>
              </a:rPr>
              <a:t>idirectional </a:t>
            </a:r>
            <a:r>
              <a:rPr lang="en-GB" sz="2000" b="1" dirty="0">
                <a:solidFill>
                  <a:srgbClr val="000000"/>
                </a:solidFill>
                <a:latin typeface="Arial" panose="020B0604020202020204" pitchFamily="34" charset="0"/>
                <a:cs typeface="Arial" panose="020B0604020202020204" pitchFamily="34" charset="0"/>
              </a:rPr>
              <a:t>E</a:t>
            </a:r>
            <a:r>
              <a:rPr lang="en-GB" sz="2000" dirty="0">
                <a:solidFill>
                  <a:srgbClr val="000000"/>
                </a:solidFill>
                <a:latin typeface="Arial" panose="020B0604020202020204" pitchFamily="34" charset="0"/>
                <a:cs typeface="Arial" panose="020B0604020202020204" pitchFamily="34" charset="0"/>
              </a:rPr>
              <a:t>ncoder </a:t>
            </a:r>
            <a:r>
              <a:rPr lang="en-GB" sz="2000" b="1" dirty="0">
                <a:solidFill>
                  <a:srgbClr val="000000"/>
                </a:solidFill>
                <a:latin typeface="Arial" panose="020B0604020202020204" pitchFamily="34" charset="0"/>
                <a:cs typeface="Arial" panose="020B0604020202020204" pitchFamily="34" charset="0"/>
              </a:rPr>
              <a:t>R</a:t>
            </a:r>
            <a:r>
              <a:rPr lang="en-GB" sz="2000" dirty="0">
                <a:solidFill>
                  <a:srgbClr val="000000"/>
                </a:solidFill>
                <a:latin typeface="Arial" panose="020B0604020202020204" pitchFamily="34" charset="0"/>
                <a:cs typeface="Arial" panose="020B0604020202020204" pitchFamily="34" charset="0"/>
              </a:rPr>
              <a:t>epresentations from </a:t>
            </a:r>
            <a:r>
              <a:rPr lang="en-GB" sz="2000" b="1" dirty="0">
                <a:solidFill>
                  <a:srgbClr val="000000"/>
                </a:solidFill>
                <a:latin typeface="Arial" panose="020B0604020202020204" pitchFamily="34" charset="0"/>
                <a:cs typeface="Arial" panose="020B0604020202020204" pitchFamily="34" charset="0"/>
              </a:rPr>
              <a:t>T</a:t>
            </a:r>
            <a:r>
              <a:rPr lang="en-GB" sz="2000" dirty="0">
                <a:solidFill>
                  <a:srgbClr val="000000"/>
                </a:solidFill>
                <a:latin typeface="Arial" panose="020B0604020202020204" pitchFamily="34" charset="0"/>
                <a:cs typeface="Arial" panose="020B0604020202020204" pitchFamily="34" charset="0"/>
              </a:rPr>
              <a:t>ransformers (BERT)</a:t>
            </a:r>
            <a:r>
              <a:rPr lang="en-GB" sz="2000" baseline="30000" dirty="0">
                <a:solidFill>
                  <a:srgbClr val="000000"/>
                </a:solidFill>
                <a:latin typeface="Arial" panose="020B0604020202020204" pitchFamily="34" charset="0"/>
                <a:cs typeface="Arial" panose="020B0604020202020204" pitchFamily="34" charset="0"/>
              </a:rPr>
              <a:t>(1)</a:t>
            </a:r>
            <a:r>
              <a:rPr lang="en-GB" sz="2000" dirty="0">
                <a:solidFill>
                  <a:srgbClr val="000000"/>
                </a:solidFill>
                <a:latin typeface="Arial" panose="020B0604020202020204" pitchFamily="34" charset="0"/>
                <a:cs typeface="Arial" panose="020B0604020202020204" pitchFamily="34" charset="0"/>
              </a:rPr>
              <a:t>, from another Google team in 2018.</a:t>
            </a:r>
          </a:p>
          <a:p>
            <a:pPr defTabSz="457200">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BERT is large! With 340 million parameters, 12 or 24 Transformer blocks and 12 or 16 attention heads (BERTbase and BERTlarge respectively).</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Trained on 3.3 Billion words – GoogleBooks and Wikipedia.</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defTabSz="457200">
              <a:defRPr/>
            </a:pPr>
            <a:r>
              <a:rPr lang="en-GB" sz="2000" dirty="0">
                <a:solidFill>
                  <a:srgbClr val="000000"/>
                </a:solidFill>
                <a:latin typeface="Arial" panose="020B0604020202020204" pitchFamily="34" charset="0"/>
                <a:cs typeface="Arial" panose="020B0604020202020204" pitchFamily="34" charset="0"/>
              </a:rPr>
              <a:t>BERT introduced the idea of the </a:t>
            </a:r>
            <a:r>
              <a:rPr lang="en-GB" sz="2000" i="1" dirty="0">
                <a:solidFill>
                  <a:srgbClr val="000000"/>
                </a:solidFill>
                <a:latin typeface="Arial" panose="020B0604020202020204" pitchFamily="34" charset="0"/>
                <a:cs typeface="Arial" panose="020B0604020202020204" pitchFamily="34" charset="0"/>
              </a:rPr>
              <a:t>masked</a:t>
            </a:r>
            <a:r>
              <a:rPr lang="en-GB" sz="2000" dirty="0">
                <a:solidFill>
                  <a:srgbClr val="000000"/>
                </a:solidFill>
                <a:latin typeface="Arial" panose="020B0604020202020204" pitchFamily="34" charset="0"/>
                <a:cs typeface="Arial" panose="020B0604020202020204" pitchFamily="34" charset="0"/>
              </a:rPr>
              <a:t> language model, which allows for bidirectional Transformer models.</a:t>
            </a:r>
          </a:p>
        </p:txBody>
      </p:sp>
      <p:sp>
        <p:nvSpPr>
          <p:cNvPr id="12" name="TextBox 11">
            <a:extLst>
              <a:ext uri="{FF2B5EF4-FFF2-40B4-BE49-F238E27FC236}">
                <a16:creationId xmlns:a16="http://schemas.microsoft.com/office/drawing/2014/main" id="{4885FB60-ABFC-4CF5-A4E1-61DB59E4A2C1}"/>
              </a:ext>
            </a:extLst>
          </p:cNvPr>
          <p:cNvSpPr txBox="1"/>
          <p:nvPr/>
        </p:nvSpPr>
        <p:spPr>
          <a:xfrm>
            <a:off x="566732" y="6266192"/>
            <a:ext cx="8967793" cy="215444"/>
          </a:xfrm>
          <a:prstGeom prst="rect">
            <a:avLst/>
          </a:prstGeom>
          <a:noFill/>
        </p:spPr>
        <p:txBody>
          <a:bodyPr wrap="square" rtlCol="0">
            <a:spAutoFit/>
          </a:bodyPr>
          <a:lstStyle/>
          <a:p>
            <a:pPr marL="228600" indent="-228600">
              <a:buAutoNum type="arabicParenBoth"/>
            </a:pPr>
            <a:r>
              <a:rPr lang="en-GB" sz="800" dirty="0"/>
              <a:t>Devlin, J. </a:t>
            </a:r>
            <a:r>
              <a:rPr lang="en-GB" sz="800" i="1" dirty="0"/>
              <a:t>et al.</a:t>
            </a:r>
            <a:r>
              <a:rPr lang="en-GB" sz="800" dirty="0"/>
              <a:t> (2018) ‘BERT: Pre-training of Deep Bidirectional Transformers for Language Understanding’, </a:t>
            </a:r>
            <a:r>
              <a:rPr lang="en-GB" sz="800" i="1" dirty="0"/>
              <a:t>arXiv</a:t>
            </a:r>
            <a:r>
              <a:rPr lang="en-GB" sz="800" dirty="0"/>
              <a:t>. Available at: https://github.com/tensorflow/tensor2tensor</a:t>
            </a:r>
          </a:p>
        </p:txBody>
      </p:sp>
      <p:pic>
        <p:nvPicPr>
          <p:cNvPr id="4" name="Picture 3">
            <a:extLst>
              <a:ext uri="{FF2B5EF4-FFF2-40B4-BE49-F238E27FC236}">
                <a16:creationId xmlns:a16="http://schemas.microsoft.com/office/drawing/2014/main" id="{A1403C03-BF2E-40DB-88F6-9D00F0238B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9975" y="2287907"/>
            <a:ext cx="3962434" cy="3978285"/>
          </a:xfrm>
          <a:prstGeom prst="rect">
            <a:avLst/>
          </a:prstGeom>
        </p:spPr>
      </p:pic>
    </p:spTree>
    <p:extLst>
      <p:ext uri="{BB962C8B-B14F-4D97-AF65-F5344CB8AC3E}">
        <p14:creationId xmlns:p14="http://schemas.microsoft.com/office/powerpoint/2010/main" val="11843907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BERT - Masked Language Models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804974" cy="4308872"/>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A masked language model that randomly selects input words with a probability of 15%. Then predict the missing word.</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80% of the time, replace the word with the [MASK] token:</a:t>
            </a:r>
          </a:p>
          <a:p>
            <a:pPr lvl="0" defTabSz="457200">
              <a:defRPr/>
            </a:pPr>
            <a:r>
              <a:rPr lang="en-GB" dirty="0">
                <a:solidFill>
                  <a:srgbClr val="0070C0"/>
                </a:solidFill>
                <a:cs typeface="Arial" panose="020B0604020202020204" pitchFamily="34" charset="0"/>
              </a:rPr>
              <a:t>my dog is hairy → my dog is [MASK]</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10% of the time, replace the word with a random word:</a:t>
            </a:r>
          </a:p>
          <a:p>
            <a:pPr lvl="0" defTabSz="457200">
              <a:defRPr/>
            </a:pPr>
            <a:r>
              <a:rPr lang="en-GB" dirty="0">
                <a:solidFill>
                  <a:srgbClr val="0070C0"/>
                </a:solidFill>
                <a:cs typeface="Arial" panose="020B0604020202020204" pitchFamily="34" charset="0"/>
              </a:rPr>
              <a:t>my dog is hairy → my dog is apple</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10% of the time, keep the word un-changed:</a:t>
            </a:r>
          </a:p>
          <a:p>
            <a:pPr lvl="0" defTabSz="457200">
              <a:defRPr/>
            </a:pPr>
            <a:r>
              <a:rPr lang="en-GB" dirty="0">
                <a:solidFill>
                  <a:srgbClr val="0070C0"/>
                </a:solidFill>
                <a:cs typeface="Arial" panose="020B0604020202020204" pitchFamily="34" charset="0"/>
              </a:rPr>
              <a:t>my dog is hairy → my dog is hairy</a:t>
            </a:r>
          </a:p>
        </p:txBody>
      </p:sp>
      <p:sp>
        <p:nvSpPr>
          <p:cNvPr id="12" name="TextBox 11">
            <a:extLst>
              <a:ext uri="{FF2B5EF4-FFF2-40B4-BE49-F238E27FC236}">
                <a16:creationId xmlns:a16="http://schemas.microsoft.com/office/drawing/2014/main" id="{4885FB60-ABFC-4CF5-A4E1-61DB59E4A2C1}"/>
              </a:ext>
            </a:extLst>
          </p:cNvPr>
          <p:cNvSpPr txBox="1"/>
          <p:nvPr/>
        </p:nvSpPr>
        <p:spPr>
          <a:xfrm>
            <a:off x="566732" y="6266192"/>
            <a:ext cx="8967793" cy="215444"/>
          </a:xfrm>
          <a:prstGeom prst="rect">
            <a:avLst/>
          </a:prstGeom>
          <a:noFill/>
        </p:spPr>
        <p:txBody>
          <a:bodyPr wrap="square" rtlCol="0">
            <a:spAutoFit/>
          </a:bodyPr>
          <a:lstStyle/>
          <a:p>
            <a:pPr marL="228600" indent="-228600">
              <a:buAutoNum type="arabicParenBoth"/>
            </a:pPr>
            <a:r>
              <a:rPr lang="en-GB" sz="800" dirty="0"/>
              <a:t>Devlin, J. </a:t>
            </a:r>
            <a:r>
              <a:rPr lang="en-GB" sz="800" i="1" dirty="0"/>
              <a:t>et al.</a:t>
            </a:r>
            <a:r>
              <a:rPr lang="en-GB" sz="800" dirty="0"/>
              <a:t> (2018) ‘BERT: Pre-training of Deep Bidirectional Transformers for Language Understanding’, </a:t>
            </a:r>
            <a:r>
              <a:rPr lang="en-GB" sz="800" i="1" dirty="0"/>
              <a:t>arXiv</a:t>
            </a:r>
            <a:r>
              <a:rPr lang="en-GB" sz="800" dirty="0"/>
              <a:t>. Available at: https://github.com/tensorflow/tensor2tensor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844" y="1297705"/>
            <a:ext cx="4167197" cy="4785809"/>
          </a:xfrm>
          <a:prstGeom prst="rect">
            <a:avLst/>
          </a:prstGeom>
        </p:spPr>
      </p:pic>
    </p:spTree>
    <p:extLst>
      <p:ext uri="{BB962C8B-B14F-4D97-AF65-F5344CB8AC3E}">
        <p14:creationId xmlns:p14="http://schemas.microsoft.com/office/powerpoint/2010/main" val="1170499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BERT - Masked Language Models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450015" cy="4401205"/>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BERT </a:t>
            </a:r>
            <a:r>
              <a:rPr lang="en-GB" sz="2000" i="1" dirty="0">
                <a:solidFill>
                  <a:srgbClr val="000000"/>
                </a:solidFill>
                <a:latin typeface="Arial" panose="020B0604020202020204" pitchFamily="34" charset="0"/>
                <a:cs typeface="Arial" panose="020B0604020202020204" pitchFamily="34" charset="0"/>
              </a:rPr>
              <a:t>“does not know which words it will be asked to predict or which have been replaced by random words, so it is forced to keep a distributional contextual representation of every input token.”</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In other words, it must have contextual knowledge about each word, not rely on finding patterns in the input.</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The result? More state of the art on different 11 NLP tasks!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For SQuAD out performing humans by 2%</a:t>
            </a:r>
            <a:endParaRPr lang="en-GB" dirty="0">
              <a:solidFill>
                <a:srgbClr val="0070C0"/>
              </a:solidFill>
              <a:cs typeface="Arial" panose="020B0604020202020204" pitchFamily="34" charset="0"/>
            </a:endParaRPr>
          </a:p>
        </p:txBody>
      </p:sp>
      <p:sp>
        <p:nvSpPr>
          <p:cNvPr id="12" name="TextBox 11">
            <a:extLst>
              <a:ext uri="{FF2B5EF4-FFF2-40B4-BE49-F238E27FC236}">
                <a16:creationId xmlns:a16="http://schemas.microsoft.com/office/drawing/2014/main" id="{4885FB60-ABFC-4CF5-A4E1-61DB59E4A2C1}"/>
              </a:ext>
            </a:extLst>
          </p:cNvPr>
          <p:cNvSpPr txBox="1"/>
          <p:nvPr/>
        </p:nvSpPr>
        <p:spPr>
          <a:xfrm>
            <a:off x="566732" y="6266192"/>
            <a:ext cx="8967793" cy="215444"/>
          </a:xfrm>
          <a:prstGeom prst="rect">
            <a:avLst/>
          </a:prstGeom>
          <a:noFill/>
        </p:spPr>
        <p:txBody>
          <a:bodyPr wrap="square" rtlCol="0">
            <a:spAutoFit/>
          </a:bodyPr>
          <a:lstStyle/>
          <a:p>
            <a:pPr marL="228600" indent="-228600">
              <a:buAutoNum type="arabicParenBoth"/>
            </a:pPr>
            <a:r>
              <a:rPr lang="en-GB" sz="800" dirty="0"/>
              <a:t>Devlin, J. </a:t>
            </a:r>
            <a:r>
              <a:rPr lang="en-GB" sz="800" i="1" dirty="0"/>
              <a:t>et al.</a:t>
            </a:r>
            <a:r>
              <a:rPr lang="en-GB" sz="800" dirty="0"/>
              <a:t> (2018) ‘BERT: Pre-training of Deep Bidirectional Transformers for Language Understanding’, </a:t>
            </a:r>
            <a:r>
              <a:rPr lang="en-GB" sz="800" i="1" dirty="0"/>
              <a:t>arXiv</a:t>
            </a:r>
            <a:r>
              <a:rPr lang="en-GB" sz="800" dirty="0"/>
              <a:t>. Available at: https://github.com/tensorflow/tensor2tensor</a:t>
            </a:r>
          </a:p>
        </p:txBody>
      </p:sp>
      <p:graphicFrame>
        <p:nvGraphicFramePr>
          <p:cNvPr id="8" name="Table 7">
            <a:extLst>
              <a:ext uri="{FF2B5EF4-FFF2-40B4-BE49-F238E27FC236}">
                <a16:creationId xmlns:a16="http://schemas.microsoft.com/office/drawing/2014/main" id="{489D202F-C43A-4D7F-B467-2CE8513847AA}"/>
              </a:ext>
            </a:extLst>
          </p:cNvPr>
          <p:cNvGraphicFramePr>
            <a:graphicFrameLocks noGrp="1"/>
          </p:cNvGraphicFramePr>
          <p:nvPr/>
        </p:nvGraphicFramePr>
        <p:xfrm>
          <a:off x="7236901" y="1536174"/>
          <a:ext cx="4421699" cy="3479800"/>
        </p:xfrm>
        <a:graphic>
          <a:graphicData uri="http://schemas.openxmlformats.org/drawingml/2006/table">
            <a:tbl>
              <a:tblPr firstRow="1" bandRow="1">
                <a:tableStyleId>{BC89EF96-8CEA-46FF-86C4-4CE0E7609802}</a:tableStyleId>
              </a:tblPr>
              <a:tblGrid>
                <a:gridCol w="2301237">
                  <a:extLst>
                    <a:ext uri="{9D8B030D-6E8A-4147-A177-3AD203B41FA5}">
                      <a16:colId xmlns:a16="http://schemas.microsoft.com/office/drawing/2014/main" val="2419272702"/>
                    </a:ext>
                  </a:extLst>
                </a:gridCol>
                <a:gridCol w="2120462">
                  <a:extLst>
                    <a:ext uri="{9D8B030D-6E8A-4147-A177-3AD203B41FA5}">
                      <a16:colId xmlns:a16="http://schemas.microsoft.com/office/drawing/2014/main" val="2053880814"/>
                    </a:ext>
                  </a:extLst>
                </a:gridCol>
              </a:tblGrid>
              <a:tr h="370840">
                <a:tc>
                  <a:txBody>
                    <a:bodyPr/>
                    <a:lstStyle/>
                    <a:p>
                      <a:pPr algn="ctr"/>
                      <a:r>
                        <a:rPr lang="en-GB" dirty="0"/>
                        <a:t>Task</a:t>
                      </a:r>
                    </a:p>
                  </a:txBody>
                  <a:tcPr anchor="ctr"/>
                </a:tc>
                <a:tc>
                  <a:txBody>
                    <a:bodyPr/>
                    <a:lstStyle/>
                    <a:p>
                      <a:pPr algn="ctr"/>
                      <a:r>
                        <a:rPr lang="en-GB" dirty="0"/>
                        <a:t>Accuracy % (Increase )</a:t>
                      </a:r>
                    </a:p>
                  </a:txBody>
                  <a:tcPr anchor="ctr"/>
                </a:tc>
                <a:extLst>
                  <a:ext uri="{0D108BD9-81ED-4DB2-BD59-A6C34878D82A}">
                    <a16:rowId xmlns:a16="http://schemas.microsoft.com/office/drawing/2014/main" val="2508634838"/>
                  </a:ext>
                </a:extLst>
              </a:tr>
              <a:tr h="370840">
                <a:tc>
                  <a:txBody>
                    <a:bodyPr/>
                    <a:lstStyle/>
                    <a:p>
                      <a:r>
                        <a:rPr lang="en-GB" dirty="0"/>
                        <a:t>Question Answering (SQuAD)</a:t>
                      </a:r>
                    </a:p>
                  </a:txBody>
                  <a:tcPr/>
                </a:tc>
                <a:tc>
                  <a:txBody>
                    <a:bodyPr/>
                    <a:lstStyle/>
                    <a:p>
                      <a:pPr algn="ctr"/>
                      <a:r>
                        <a:rPr lang="en-GB" dirty="0"/>
                        <a:t>93.2 (+1.5%)</a:t>
                      </a:r>
                    </a:p>
                  </a:txBody>
                  <a:tcPr anchor="ctr"/>
                </a:tc>
                <a:extLst>
                  <a:ext uri="{0D108BD9-81ED-4DB2-BD59-A6C34878D82A}">
                    <a16:rowId xmlns:a16="http://schemas.microsoft.com/office/drawing/2014/main" val="3357166439"/>
                  </a:ext>
                </a:extLst>
              </a:tr>
              <a:tr h="370840">
                <a:tc>
                  <a:txBody>
                    <a:bodyPr/>
                    <a:lstStyle/>
                    <a:p>
                      <a:r>
                        <a:rPr lang="en-GB" dirty="0"/>
                        <a:t>Named Entity Recognition (CoNLL)</a:t>
                      </a:r>
                    </a:p>
                  </a:txBody>
                  <a:tcPr/>
                </a:tc>
                <a:tc>
                  <a:txBody>
                    <a:bodyPr/>
                    <a:lstStyle/>
                    <a:p>
                      <a:pPr algn="ctr"/>
                      <a:r>
                        <a:rPr lang="en-GB" dirty="0"/>
                        <a:t>92.8</a:t>
                      </a:r>
                    </a:p>
                  </a:txBody>
                  <a:tcPr anchor="ctr"/>
                </a:tc>
                <a:extLst>
                  <a:ext uri="{0D108BD9-81ED-4DB2-BD59-A6C34878D82A}">
                    <a16:rowId xmlns:a16="http://schemas.microsoft.com/office/drawing/2014/main" val="853195600"/>
                  </a:ext>
                </a:extLst>
              </a:tr>
              <a:tr h="370840">
                <a:tc>
                  <a:txBody>
                    <a:bodyPr/>
                    <a:lstStyle/>
                    <a:p>
                      <a:r>
                        <a:rPr lang="en-GB" dirty="0"/>
                        <a:t>GLUE (General Language Understanding Evaluation)</a:t>
                      </a:r>
                    </a:p>
                  </a:txBody>
                  <a:tcPr/>
                </a:tc>
                <a:tc>
                  <a:txBody>
                    <a:bodyPr/>
                    <a:lstStyle/>
                    <a:p>
                      <a:pPr algn="ctr"/>
                      <a:r>
                        <a:rPr lang="en-GB" dirty="0"/>
                        <a:t>80.4 (+7.6%)</a:t>
                      </a:r>
                    </a:p>
                  </a:txBody>
                  <a:tcPr anchor="ctr"/>
                </a:tc>
                <a:extLst>
                  <a:ext uri="{0D108BD9-81ED-4DB2-BD59-A6C34878D82A}">
                    <a16:rowId xmlns:a16="http://schemas.microsoft.com/office/drawing/2014/main" val="2555248028"/>
                  </a:ext>
                </a:extLst>
              </a:tr>
              <a:tr h="370840">
                <a:tc>
                  <a:txBody>
                    <a:bodyPr/>
                    <a:lstStyle/>
                    <a:p>
                      <a:r>
                        <a:rPr lang="en-GB" dirty="0"/>
                        <a:t>MultiNLI</a:t>
                      </a:r>
                    </a:p>
                  </a:txBody>
                  <a:tcPr/>
                </a:tc>
                <a:tc>
                  <a:txBody>
                    <a:bodyPr/>
                    <a:lstStyle/>
                    <a:p>
                      <a:pPr algn="ctr"/>
                      <a:r>
                        <a:rPr lang="en-GB" dirty="0"/>
                        <a:t>86.7 (+5.6%)</a:t>
                      </a:r>
                    </a:p>
                  </a:txBody>
                  <a:tcPr anchor="ctr"/>
                </a:tc>
                <a:extLst>
                  <a:ext uri="{0D108BD9-81ED-4DB2-BD59-A6C34878D82A}">
                    <a16:rowId xmlns:a16="http://schemas.microsoft.com/office/drawing/2014/main" val="1056210960"/>
                  </a:ext>
                </a:extLst>
              </a:tr>
            </a:tbl>
          </a:graphicData>
        </a:graphic>
      </p:graphicFrame>
    </p:spTree>
    <p:extLst>
      <p:ext uri="{BB962C8B-B14F-4D97-AF65-F5344CB8AC3E}">
        <p14:creationId xmlns:p14="http://schemas.microsoft.com/office/powerpoint/2010/main" val="8558254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lvl="0" defTabSz="457200">
              <a:defRPr/>
            </a:pPr>
            <a:r>
              <a:rPr lang="en-GB" sz="4000" dirty="0">
                <a:solidFill>
                  <a:srgbClr val="000000"/>
                </a:solidFill>
                <a:latin typeface="Arial" panose="020B0604020202020204" pitchFamily="34" charset="0"/>
                <a:cs typeface="Arial" panose="020B0604020202020204" pitchFamily="34" charset="0"/>
              </a:rPr>
              <a:t>Example from SQuAD</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D1660BC5-4637-49F8-B0D5-8302A726D7C6}"/>
              </a:ext>
            </a:extLst>
          </p:cNvPr>
          <p:cNvSpPr txBox="1"/>
          <p:nvPr/>
        </p:nvSpPr>
        <p:spPr>
          <a:xfrm>
            <a:off x="1145493" y="1997839"/>
            <a:ext cx="4950507" cy="2862322"/>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The Normans were the people who in the 10th and 11th centuries gave their name to Normandy, a region in France. They were descended from Norse ("Norman" comes from "Norseman") raiders and pirates from Denmark, Iceland and Norway who, under their leader Rollo, agreed to swear fealty to King Charles III of West Francia… etc…</a:t>
            </a:r>
          </a:p>
        </p:txBody>
      </p:sp>
      <p:sp>
        <p:nvSpPr>
          <p:cNvPr id="10" name="TextBox 9">
            <a:extLst>
              <a:ext uri="{FF2B5EF4-FFF2-40B4-BE49-F238E27FC236}">
                <a16:creationId xmlns:a16="http://schemas.microsoft.com/office/drawing/2014/main" id="{8A082A35-F4DA-463E-95F7-63526C7AF214}"/>
              </a:ext>
            </a:extLst>
          </p:cNvPr>
          <p:cNvSpPr txBox="1"/>
          <p:nvPr/>
        </p:nvSpPr>
        <p:spPr>
          <a:xfrm>
            <a:off x="6611273" y="2274838"/>
            <a:ext cx="5450015" cy="2308324"/>
          </a:xfrm>
          <a:prstGeom prst="rect">
            <a:avLst/>
          </a:prstGeom>
          <a:noFill/>
        </p:spPr>
        <p:txBody>
          <a:bodyPr wrap="square" rtlCol="0">
            <a:spAutoFit/>
          </a:bodyPr>
          <a:lstStyle/>
          <a:p>
            <a:pPr lvl="0" defTabSz="457200">
              <a:defRPr/>
            </a:pPr>
            <a:r>
              <a:rPr lang="en-GB" dirty="0">
                <a:cs typeface="Arial" panose="020B0604020202020204" pitchFamily="34" charset="0"/>
              </a:rPr>
              <a:t>Q: </a:t>
            </a:r>
            <a:r>
              <a:rPr lang="en-GB" dirty="0">
                <a:solidFill>
                  <a:srgbClr val="0070C0"/>
                </a:solidFill>
                <a:cs typeface="Arial" panose="020B0604020202020204" pitchFamily="34" charset="0"/>
              </a:rPr>
              <a:t>In what country is Normandy located?</a:t>
            </a:r>
          </a:p>
          <a:p>
            <a:pPr lvl="0" defTabSz="457200">
              <a:defRPr/>
            </a:pPr>
            <a:r>
              <a:rPr lang="en-GB" dirty="0">
                <a:cs typeface="Arial" panose="020B0604020202020204" pitchFamily="34" charset="0"/>
              </a:rPr>
              <a:t>A: </a:t>
            </a:r>
            <a:r>
              <a:rPr lang="en-GB" dirty="0">
                <a:solidFill>
                  <a:srgbClr val="00B050"/>
                </a:solidFill>
                <a:cs typeface="Arial" panose="020B0604020202020204" pitchFamily="34" charset="0"/>
              </a:rPr>
              <a:t>France</a:t>
            </a:r>
          </a:p>
          <a:p>
            <a:pPr lvl="0" defTabSz="457200">
              <a:defRPr/>
            </a:pPr>
            <a:endParaRPr lang="en-GB" dirty="0">
              <a:cs typeface="Arial" panose="020B0604020202020204" pitchFamily="34" charset="0"/>
            </a:endParaRPr>
          </a:p>
          <a:p>
            <a:pPr lvl="0" defTabSz="457200">
              <a:defRPr/>
            </a:pPr>
            <a:r>
              <a:rPr lang="en-GB" dirty="0">
                <a:cs typeface="Arial" panose="020B0604020202020204" pitchFamily="34" charset="0"/>
              </a:rPr>
              <a:t>Q: </a:t>
            </a:r>
            <a:r>
              <a:rPr lang="en-GB" dirty="0">
                <a:solidFill>
                  <a:srgbClr val="0070C0"/>
                </a:solidFill>
                <a:cs typeface="Arial" panose="020B0604020202020204" pitchFamily="34" charset="0"/>
              </a:rPr>
              <a:t>When were the Normans in Normandy?</a:t>
            </a:r>
          </a:p>
          <a:p>
            <a:pPr lvl="0" defTabSz="457200">
              <a:defRPr/>
            </a:pPr>
            <a:r>
              <a:rPr lang="en-GB" dirty="0">
                <a:cs typeface="Arial" panose="020B0604020202020204" pitchFamily="34" charset="0"/>
              </a:rPr>
              <a:t>A: </a:t>
            </a:r>
            <a:r>
              <a:rPr lang="en-GB" dirty="0">
                <a:solidFill>
                  <a:srgbClr val="00B050"/>
                </a:solidFill>
                <a:cs typeface="Arial" panose="020B0604020202020204" pitchFamily="34" charset="0"/>
              </a:rPr>
              <a:t>10</a:t>
            </a:r>
            <a:r>
              <a:rPr lang="en-GB" baseline="30000" dirty="0">
                <a:solidFill>
                  <a:srgbClr val="00B050"/>
                </a:solidFill>
                <a:cs typeface="Arial" panose="020B0604020202020204" pitchFamily="34" charset="0"/>
              </a:rPr>
              <a:t>th</a:t>
            </a:r>
            <a:r>
              <a:rPr lang="en-GB" dirty="0">
                <a:solidFill>
                  <a:srgbClr val="00B050"/>
                </a:solidFill>
                <a:cs typeface="Arial" panose="020B0604020202020204" pitchFamily="34" charset="0"/>
              </a:rPr>
              <a:t> and 11</a:t>
            </a:r>
            <a:r>
              <a:rPr lang="en-GB" baseline="30000" dirty="0">
                <a:solidFill>
                  <a:srgbClr val="00B050"/>
                </a:solidFill>
                <a:cs typeface="Arial" panose="020B0604020202020204" pitchFamily="34" charset="0"/>
              </a:rPr>
              <a:t>th</a:t>
            </a:r>
            <a:r>
              <a:rPr lang="en-GB" dirty="0">
                <a:solidFill>
                  <a:srgbClr val="00B050"/>
                </a:solidFill>
                <a:cs typeface="Arial" panose="020B0604020202020204" pitchFamily="34" charset="0"/>
              </a:rPr>
              <a:t> centuries.</a:t>
            </a:r>
          </a:p>
          <a:p>
            <a:pPr lvl="0" defTabSz="457200">
              <a:defRPr/>
            </a:pPr>
            <a:endParaRPr lang="en-GB" dirty="0">
              <a:cs typeface="Arial" panose="020B0604020202020204" pitchFamily="34" charset="0"/>
            </a:endParaRPr>
          </a:p>
          <a:p>
            <a:pPr lvl="0" defTabSz="457200">
              <a:defRPr/>
            </a:pPr>
            <a:r>
              <a:rPr lang="en-GB" dirty="0">
                <a:cs typeface="Arial" panose="020B0604020202020204" pitchFamily="34" charset="0"/>
              </a:rPr>
              <a:t>Q: </a:t>
            </a:r>
            <a:r>
              <a:rPr lang="en-GB" dirty="0">
                <a:solidFill>
                  <a:srgbClr val="0070C0"/>
                </a:solidFill>
                <a:cs typeface="Arial" panose="020B0604020202020204" pitchFamily="34" charset="0"/>
              </a:rPr>
              <a:t>From which country did the Norse originate?</a:t>
            </a:r>
          </a:p>
          <a:p>
            <a:pPr lvl="0" defTabSz="457200">
              <a:defRPr/>
            </a:pPr>
            <a:r>
              <a:rPr lang="en-GB" dirty="0">
                <a:cs typeface="Arial" panose="020B0604020202020204" pitchFamily="34" charset="0"/>
              </a:rPr>
              <a:t>A: </a:t>
            </a:r>
            <a:r>
              <a:rPr lang="en-GB" dirty="0">
                <a:solidFill>
                  <a:srgbClr val="00B050"/>
                </a:solidFill>
                <a:cs typeface="Arial" panose="020B0604020202020204" pitchFamily="34" charset="0"/>
              </a:rPr>
              <a:t>Denmark, Iceland and Norway.</a:t>
            </a:r>
          </a:p>
        </p:txBody>
      </p:sp>
      <p:sp>
        <p:nvSpPr>
          <p:cNvPr id="2" name="Rectangle: Rounded Corners 1">
            <a:extLst>
              <a:ext uri="{FF2B5EF4-FFF2-40B4-BE49-F238E27FC236}">
                <a16:creationId xmlns:a16="http://schemas.microsoft.com/office/drawing/2014/main" id="{D585FE03-FE09-B6A7-C533-AD68E6ED665D}"/>
              </a:ext>
            </a:extLst>
          </p:cNvPr>
          <p:cNvSpPr/>
          <p:nvPr/>
        </p:nvSpPr>
        <p:spPr>
          <a:xfrm>
            <a:off x="1261872" y="2339342"/>
            <a:ext cx="2635426" cy="334949"/>
          </a:xfrm>
          <a:prstGeom prst="roundRect">
            <a:avLst/>
          </a:prstGeom>
          <a:solidFill>
            <a:srgbClr val="00B05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Rounded Corners 2">
            <a:extLst>
              <a:ext uri="{FF2B5EF4-FFF2-40B4-BE49-F238E27FC236}">
                <a16:creationId xmlns:a16="http://schemas.microsoft.com/office/drawing/2014/main" id="{5DF82411-E41D-288C-CE60-6775BCE08DDC}"/>
              </a:ext>
            </a:extLst>
          </p:cNvPr>
          <p:cNvSpPr/>
          <p:nvPr/>
        </p:nvSpPr>
        <p:spPr>
          <a:xfrm>
            <a:off x="2645913" y="3553851"/>
            <a:ext cx="2503135" cy="334949"/>
          </a:xfrm>
          <a:prstGeom prst="roundRect">
            <a:avLst/>
          </a:prstGeom>
          <a:solidFill>
            <a:srgbClr val="00B05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Rounded Corners 3">
            <a:extLst>
              <a:ext uri="{FF2B5EF4-FFF2-40B4-BE49-F238E27FC236}">
                <a16:creationId xmlns:a16="http://schemas.microsoft.com/office/drawing/2014/main" id="{B4DD882E-941E-36D7-9411-50D5AC8057E3}"/>
              </a:ext>
            </a:extLst>
          </p:cNvPr>
          <p:cNvSpPr/>
          <p:nvPr/>
        </p:nvSpPr>
        <p:spPr>
          <a:xfrm>
            <a:off x="4022555" y="2657548"/>
            <a:ext cx="844119" cy="334949"/>
          </a:xfrm>
          <a:prstGeom prst="roundRect">
            <a:avLst/>
          </a:prstGeom>
          <a:solidFill>
            <a:srgbClr val="00B05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AD15F2F4-A353-5387-8BAB-F73DC8165E19}"/>
              </a:ext>
            </a:extLst>
          </p:cNvPr>
          <p:cNvSpPr/>
          <p:nvPr/>
        </p:nvSpPr>
        <p:spPr>
          <a:xfrm>
            <a:off x="1231660" y="3879922"/>
            <a:ext cx="907858" cy="334949"/>
          </a:xfrm>
          <a:prstGeom prst="roundRect">
            <a:avLst/>
          </a:prstGeom>
          <a:solidFill>
            <a:srgbClr val="00B05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27203681-54E1-E1E2-FF47-BA3AA1D825A5}"/>
              </a:ext>
            </a:extLst>
          </p:cNvPr>
          <p:cNvSpPr txBox="1"/>
          <p:nvPr/>
        </p:nvSpPr>
        <p:spPr>
          <a:xfrm>
            <a:off x="566732" y="6266192"/>
            <a:ext cx="8948743" cy="338554"/>
          </a:xfrm>
          <a:prstGeom prst="rect">
            <a:avLst/>
          </a:prstGeom>
          <a:noFill/>
        </p:spPr>
        <p:txBody>
          <a:bodyPr wrap="square" rtlCol="0">
            <a:spAutoFit/>
          </a:bodyPr>
          <a:lstStyle/>
          <a:p>
            <a:pPr marL="228600" indent="-228600">
              <a:buAutoNum type="arabicParenBoth"/>
            </a:pPr>
            <a:r>
              <a:rPr lang="en-GB" sz="800" dirty="0">
                <a:hlinkClick r:id="rId3"/>
              </a:rPr>
              <a:t>https://rajpurkar.github.io/SQuAD-explorer/</a:t>
            </a:r>
            <a:endParaRPr lang="en-GB" sz="800" dirty="0"/>
          </a:p>
          <a:p>
            <a:pPr marL="228600" indent="-228600">
              <a:buAutoNum type="arabicParenBoth"/>
            </a:pPr>
            <a:endParaRPr lang="en-GB" sz="800" dirty="0"/>
          </a:p>
        </p:txBody>
      </p:sp>
    </p:spTree>
    <p:extLst>
      <p:ext uri="{BB962C8B-B14F-4D97-AF65-F5344CB8AC3E}">
        <p14:creationId xmlns:p14="http://schemas.microsoft.com/office/powerpoint/2010/main" val="41258495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lvl="0" defTabSz="457200">
              <a:defRPr/>
            </a:pPr>
            <a:r>
              <a:rPr lang="en-GB" sz="4000" dirty="0">
                <a:solidFill>
                  <a:srgbClr val="000000"/>
                </a:solidFill>
                <a:latin typeface="Arial" panose="020B0604020202020204" pitchFamily="34" charset="0"/>
                <a:cs typeface="Arial" panose="020B0604020202020204" pitchFamily="34" charset="0"/>
              </a:rPr>
              <a:t>Some Examples from GLUE</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9584806" cy="4247317"/>
          </a:xfrm>
          <a:prstGeom prst="rect">
            <a:avLst/>
          </a:prstGeom>
          <a:noFill/>
        </p:spPr>
        <p:txBody>
          <a:bodyPr wrap="square" rtlCol="0">
            <a:spAutoFit/>
          </a:bodyPr>
          <a:lstStyle/>
          <a:p>
            <a:pPr lvl="0" defTabSz="457200">
              <a:defRPr/>
            </a:pPr>
            <a:r>
              <a:rPr lang="en-GB" sz="2000" b="1" dirty="0">
                <a:solidFill>
                  <a:srgbClr val="000000"/>
                </a:solidFill>
                <a:latin typeface="Arial" panose="020B0604020202020204" pitchFamily="34" charset="0"/>
                <a:cs typeface="Arial" panose="020B0604020202020204" pitchFamily="34" charset="0"/>
              </a:rPr>
              <a:t>Winograd Reading comprehension:</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I tried to keep the dogs out of the kitchen by putting a chair in the middle of the doorway, but it was too </a:t>
            </a:r>
            <a:r>
              <a:rPr lang="en-GB" sz="2000" dirty="0">
                <a:latin typeface="Arial" panose="020B0604020202020204" pitchFamily="34" charset="0"/>
                <a:cs typeface="Arial" panose="020B0604020202020204" pitchFamily="34" charset="0"/>
              </a:rPr>
              <a:t>[</a:t>
            </a:r>
            <a:r>
              <a:rPr lang="en-GB" sz="2000" dirty="0">
                <a:solidFill>
                  <a:srgbClr val="0070C0"/>
                </a:solidFill>
                <a:latin typeface="Arial" panose="020B0604020202020204" pitchFamily="34" charset="0"/>
                <a:cs typeface="Arial" panose="020B0604020202020204" pitchFamily="34" charset="0"/>
              </a:rPr>
              <a:t>wide/</a:t>
            </a:r>
            <a:r>
              <a:rPr lang="en-GB" sz="2000" dirty="0">
                <a:solidFill>
                  <a:srgbClr val="00B050"/>
                </a:solidFill>
                <a:latin typeface="Arial" panose="020B0604020202020204" pitchFamily="34" charset="0"/>
                <a:cs typeface="Arial" panose="020B0604020202020204" pitchFamily="34" charset="0"/>
              </a:rPr>
              <a:t>small</a:t>
            </a:r>
            <a:r>
              <a:rPr lang="en-GB" sz="2000" dirty="0">
                <a:latin typeface="Arial" panose="020B0604020202020204" pitchFamily="34" charset="0"/>
                <a:cs typeface="Arial" panose="020B0604020202020204" pitchFamily="34" charset="0"/>
              </a:rPr>
              <a:t>]</a:t>
            </a:r>
            <a:r>
              <a:rPr lang="en-GB" sz="2000" dirty="0">
                <a:solidFill>
                  <a:srgbClr val="000000"/>
                </a:solidFill>
                <a:latin typeface="Arial" panose="020B0604020202020204" pitchFamily="34" charset="0"/>
                <a:cs typeface="Arial" panose="020B0604020202020204" pitchFamily="34" charset="0"/>
              </a:rPr>
              <a:t>. </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Question: What was too [</a:t>
            </a:r>
            <a:r>
              <a:rPr lang="en-GB" sz="2000" dirty="0">
                <a:solidFill>
                  <a:srgbClr val="0070C0"/>
                </a:solidFill>
                <a:latin typeface="Arial" panose="020B0604020202020204" pitchFamily="34" charset="0"/>
                <a:cs typeface="Arial" panose="020B0604020202020204" pitchFamily="34" charset="0"/>
              </a:rPr>
              <a:t>wide</a:t>
            </a:r>
            <a:r>
              <a:rPr lang="en-GB" sz="2000" dirty="0">
                <a:solidFill>
                  <a:srgbClr val="000000"/>
                </a:solidFill>
                <a:latin typeface="Arial" panose="020B0604020202020204" pitchFamily="34" charset="0"/>
                <a:cs typeface="Arial" panose="020B0604020202020204" pitchFamily="34" charset="0"/>
              </a:rPr>
              <a:t>/</a:t>
            </a:r>
            <a:r>
              <a:rPr lang="en-GB" sz="2000" dirty="0">
                <a:solidFill>
                  <a:srgbClr val="00B050"/>
                </a:solidFill>
                <a:latin typeface="Arial" panose="020B0604020202020204" pitchFamily="34" charset="0"/>
                <a:cs typeface="Arial" panose="020B0604020202020204" pitchFamily="34" charset="0"/>
              </a:rPr>
              <a:t>small</a:t>
            </a:r>
            <a:r>
              <a:rPr lang="en-GB" sz="2000" dirty="0">
                <a:solidFill>
                  <a:srgbClr val="000000"/>
                </a:solidFill>
                <a:latin typeface="Arial" panose="020B0604020202020204" pitchFamily="34" charset="0"/>
                <a:cs typeface="Arial" panose="020B0604020202020204" pitchFamily="34" charset="0"/>
              </a:rPr>
              <a:t>]?</a:t>
            </a:r>
          </a:p>
          <a:p>
            <a:pPr lvl="0" defTabSz="457200">
              <a:defRPr/>
            </a:pPr>
            <a:r>
              <a:rPr lang="en-GB" sz="2000" dirty="0">
                <a:solidFill>
                  <a:srgbClr val="000000"/>
                </a:solidFill>
                <a:latin typeface="Arial" panose="020B0604020202020204" pitchFamily="34" charset="0"/>
                <a:cs typeface="Arial" panose="020B0604020202020204" pitchFamily="34" charset="0"/>
              </a:rPr>
              <a:t>Answers: </a:t>
            </a:r>
            <a:r>
              <a:rPr lang="en-GB" sz="2000" dirty="0">
                <a:solidFill>
                  <a:srgbClr val="0070C0"/>
                </a:solidFill>
                <a:latin typeface="Arial" panose="020B0604020202020204" pitchFamily="34" charset="0"/>
                <a:cs typeface="Arial" panose="020B0604020202020204" pitchFamily="34" charset="0"/>
              </a:rPr>
              <a:t>The doorway</a:t>
            </a:r>
            <a:r>
              <a:rPr lang="en-GB" sz="2000" dirty="0">
                <a:solidFill>
                  <a:srgbClr val="000000"/>
                </a:solidFill>
                <a:latin typeface="Arial" panose="020B0604020202020204" pitchFamily="34" charset="0"/>
                <a:cs typeface="Arial" panose="020B0604020202020204" pitchFamily="34" charset="0"/>
              </a:rPr>
              <a:t>/</a:t>
            </a:r>
            <a:r>
              <a:rPr lang="en-GB" sz="2000" dirty="0">
                <a:solidFill>
                  <a:srgbClr val="00B050"/>
                </a:solidFill>
                <a:latin typeface="Arial" panose="020B0604020202020204" pitchFamily="34" charset="0"/>
                <a:cs typeface="Arial" panose="020B0604020202020204" pitchFamily="34" charset="0"/>
              </a:rPr>
              <a:t>the chair</a:t>
            </a:r>
            <a:r>
              <a:rPr lang="en-GB" sz="2000" dirty="0">
                <a:solidFill>
                  <a:srgbClr val="000000"/>
                </a:solidFill>
                <a:latin typeface="Arial" panose="020B0604020202020204" pitchFamily="34" charset="0"/>
                <a:cs typeface="Arial" panose="020B0604020202020204" pitchFamily="34" charset="0"/>
              </a:rPr>
              <a:t>.</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b="1" dirty="0">
                <a:solidFill>
                  <a:srgbClr val="000000"/>
                </a:solidFill>
                <a:latin typeface="Arial" panose="020B0604020202020204" pitchFamily="34" charset="0"/>
                <a:cs typeface="Arial" panose="020B0604020202020204" pitchFamily="34" charset="0"/>
              </a:rPr>
              <a:t>Stanford Film Sentiment Analysis:</a:t>
            </a:r>
          </a:p>
          <a:p>
            <a:pPr lvl="0" defTabSz="457200">
              <a:defRPr/>
            </a:pPr>
            <a:endParaRPr lang="en-GB" dirty="0">
              <a:solidFill>
                <a:srgbClr val="0070C0"/>
              </a:solidFill>
              <a:cs typeface="Arial" panose="020B0604020202020204" pitchFamily="34" charset="0"/>
            </a:endParaRPr>
          </a:p>
          <a:p>
            <a:pPr lvl="0" defTabSz="457200">
              <a:defRPr/>
            </a:pPr>
            <a:r>
              <a:rPr lang="en-GB" dirty="0">
                <a:cs typeface="Arial" panose="020B0604020202020204" pitchFamily="34" charset="0"/>
              </a:rPr>
              <a:t>This is a film well worth seeing, talking and singing heads and all. - </a:t>
            </a:r>
            <a:r>
              <a:rPr lang="en-GB" dirty="0">
                <a:solidFill>
                  <a:srgbClr val="00B050"/>
                </a:solidFill>
                <a:cs typeface="Arial" panose="020B0604020202020204" pitchFamily="34" charset="0"/>
              </a:rPr>
              <a:t>Positive</a:t>
            </a:r>
          </a:p>
          <a:p>
            <a:pPr lvl="0" defTabSz="457200">
              <a:defRPr/>
            </a:pPr>
            <a:endParaRPr lang="en-GB" dirty="0">
              <a:cs typeface="Arial" panose="020B0604020202020204" pitchFamily="34" charset="0"/>
            </a:endParaRPr>
          </a:p>
          <a:p>
            <a:pPr lvl="0" defTabSz="457200">
              <a:defRPr/>
            </a:pPr>
            <a:r>
              <a:rPr lang="en-GB" dirty="0">
                <a:cs typeface="Arial" panose="020B0604020202020204" pitchFamily="34" charset="0"/>
              </a:rPr>
              <a:t>In a big corner office in Hell, Satan is throwing up his hands in surrender, is firing his R&amp;D people, and has decided he will just screen The Master of Disguise 24/7.</a:t>
            </a:r>
            <a:r>
              <a:rPr lang="en-GB" dirty="0">
                <a:solidFill>
                  <a:srgbClr val="0070C0"/>
                </a:solidFill>
                <a:cs typeface="Arial" panose="020B0604020202020204" pitchFamily="34" charset="0"/>
              </a:rPr>
              <a:t> </a:t>
            </a:r>
            <a:r>
              <a:rPr lang="en-GB" dirty="0">
                <a:cs typeface="Arial" panose="020B0604020202020204" pitchFamily="34" charset="0"/>
              </a:rPr>
              <a:t>- </a:t>
            </a:r>
            <a:r>
              <a:rPr lang="en-GB" dirty="0">
                <a:solidFill>
                  <a:srgbClr val="0070C0"/>
                </a:solidFill>
                <a:cs typeface="Arial" panose="020B0604020202020204" pitchFamily="34" charset="0"/>
              </a:rPr>
              <a:t>Negative(?)</a:t>
            </a:r>
          </a:p>
        </p:txBody>
      </p:sp>
      <p:sp>
        <p:nvSpPr>
          <p:cNvPr id="2" name="TextBox 1">
            <a:extLst>
              <a:ext uri="{FF2B5EF4-FFF2-40B4-BE49-F238E27FC236}">
                <a16:creationId xmlns:a16="http://schemas.microsoft.com/office/drawing/2014/main" id="{8212B969-2113-33EA-1725-EDC160FDAAC6}"/>
              </a:ext>
            </a:extLst>
          </p:cNvPr>
          <p:cNvSpPr txBox="1"/>
          <p:nvPr/>
        </p:nvSpPr>
        <p:spPr>
          <a:xfrm>
            <a:off x="566732" y="6266192"/>
            <a:ext cx="8948743" cy="215444"/>
          </a:xfrm>
          <a:prstGeom prst="rect">
            <a:avLst/>
          </a:prstGeom>
          <a:noFill/>
        </p:spPr>
        <p:txBody>
          <a:bodyPr wrap="square" rtlCol="0">
            <a:spAutoFit/>
          </a:bodyPr>
          <a:lstStyle/>
          <a:p>
            <a:pPr marL="228600" indent="-228600">
              <a:buAutoNum type="arabicParenBoth"/>
            </a:pPr>
            <a:r>
              <a:rPr lang="en-GB" sz="800" dirty="0">
                <a:hlinkClick r:id="rId3"/>
              </a:rPr>
              <a:t>https://gluebenchmark.com/</a:t>
            </a:r>
            <a:endParaRPr lang="en-GB" sz="800" dirty="0"/>
          </a:p>
        </p:txBody>
      </p:sp>
    </p:spTree>
    <p:extLst>
      <p:ext uri="{BB962C8B-B14F-4D97-AF65-F5344CB8AC3E}">
        <p14:creationId xmlns:p14="http://schemas.microsoft.com/office/powerpoint/2010/main" val="33294379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T5</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2" name="TextBox 11">
            <a:extLst>
              <a:ext uri="{FF2B5EF4-FFF2-40B4-BE49-F238E27FC236}">
                <a16:creationId xmlns:a16="http://schemas.microsoft.com/office/drawing/2014/main" id="{4885FB60-ABFC-4CF5-A4E1-61DB59E4A2C1}"/>
              </a:ext>
            </a:extLst>
          </p:cNvPr>
          <p:cNvSpPr txBox="1"/>
          <p:nvPr/>
        </p:nvSpPr>
        <p:spPr>
          <a:xfrm>
            <a:off x="566732" y="6266192"/>
            <a:ext cx="8948743" cy="461665"/>
          </a:xfrm>
          <a:prstGeom prst="rect">
            <a:avLst/>
          </a:prstGeom>
          <a:noFill/>
        </p:spPr>
        <p:txBody>
          <a:bodyPr wrap="square" rtlCol="0">
            <a:spAutoFit/>
          </a:bodyPr>
          <a:lstStyle/>
          <a:p>
            <a:pPr marL="228600" indent="-228600">
              <a:buFontTx/>
              <a:buAutoNum type="arabicParenBoth"/>
            </a:pPr>
            <a:r>
              <a:rPr lang="en-GB" sz="800" dirty="0" err="1">
                <a:effectLst/>
              </a:rPr>
              <a:t>Raffel</a:t>
            </a:r>
            <a:r>
              <a:rPr lang="en-GB" sz="800" dirty="0">
                <a:effectLst/>
              </a:rPr>
              <a:t>, C., et. al (2019) Exploring the Limits of Transfer Learning with a Unified Text-to-Text Transformer.</a:t>
            </a:r>
          </a:p>
          <a:p>
            <a:pPr marL="228600" indent="-228600">
              <a:buAutoNum type="arabicParenBoth"/>
            </a:pPr>
            <a:endParaRPr lang="en-GB" sz="800" dirty="0"/>
          </a:p>
          <a:p>
            <a:pPr marL="228600" indent="-228600">
              <a:buAutoNum type="arabicParenBoth"/>
            </a:pPr>
            <a:endParaRPr lang="en-GB" sz="800" dirty="0"/>
          </a:p>
        </p:txBody>
      </p:sp>
      <p:pic>
        <p:nvPicPr>
          <p:cNvPr id="1026" name="Picture 2">
            <a:extLst>
              <a:ext uri="{FF2B5EF4-FFF2-40B4-BE49-F238E27FC236}">
                <a16:creationId xmlns:a16="http://schemas.microsoft.com/office/drawing/2014/main" id="{4334653F-286E-40AF-F690-B23B6FCCDB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259" y="2500605"/>
            <a:ext cx="5875790" cy="21740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6A24DE4-205D-F7B9-D8FD-289E97D00D41}"/>
              </a:ext>
            </a:extLst>
          </p:cNvPr>
          <p:cNvSpPr txBox="1"/>
          <p:nvPr/>
        </p:nvSpPr>
        <p:spPr>
          <a:xfrm>
            <a:off x="1261870" y="1536174"/>
            <a:ext cx="5450015" cy="4401205"/>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The Text-to-Text Transformer (T5) considers each task (translation, classification, summarisation etc) is framed as a text generation problem.</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To specify the task the model is to perform a task-specific prefix is added to the original input. For example: </a:t>
            </a:r>
            <a:r>
              <a:rPr lang="en-GB" sz="2000" i="1" dirty="0">
                <a:solidFill>
                  <a:srgbClr val="000000"/>
                </a:solidFill>
                <a:latin typeface="Arial" panose="020B0604020202020204" pitchFamily="34" charset="0"/>
                <a:cs typeface="Arial" panose="020B0604020202020204" pitchFamily="34" charset="0"/>
              </a:rPr>
              <a:t>“translate English to French: ”</a:t>
            </a:r>
          </a:p>
          <a:p>
            <a:pPr lvl="0" defTabSz="457200">
              <a:defRPr/>
            </a:pPr>
            <a:endParaRPr lang="en-GB" sz="2000" i="1"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T5 is then trained in an unsupervised fashion, similar to BERT, where inputs are ‘corrupted’ and the model is tasked with recreating the input, or identifying the missing tokens.</a:t>
            </a:r>
            <a:endParaRPr lang="en-GB" dirty="0">
              <a:solidFill>
                <a:srgbClr val="0070C0"/>
              </a:solidFill>
              <a:cs typeface="Arial" panose="020B0604020202020204" pitchFamily="34" charset="0"/>
            </a:endParaRPr>
          </a:p>
        </p:txBody>
      </p:sp>
    </p:spTree>
    <p:extLst>
      <p:ext uri="{BB962C8B-B14F-4D97-AF65-F5344CB8AC3E}">
        <p14:creationId xmlns:p14="http://schemas.microsoft.com/office/powerpoint/2010/main" val="9226193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GPT-3</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 name="TextBox 1">
            <a:extLst>
              <a:ext uri="{FF2B5EF4-FFF2-40B4-BE49-F238E27FC236}">
                <a16:creationId xmlns:a16="http://schemas.microsoft.com/office/drawing/2014/main" id="{4FA1141D-D3A2-8752-C4DC-C18B91D91542}"/>
              </a:ext>
            </a:extLst>
          </p:cNvPr>
          <p:cNvSpPr txBox="1"/>
          <p:nvPr/>
        </p:nvSpPr>
        <p:spPr>
          <a:xfrm>
            <a:off x="566732" y="6266192"/>
            <a:ext cx="8948743" cy="830997"/>
          </a:xfrm>
          <a:prstGeom prst="rect">
            <a:avLst/>
          </a:prstGeom>
          <a:noFill/>
        </p:spPr>
        <p:txBody>
          <a:bodyPr wrap="square" rtlCol="0">
            <a:spAutoFit/>
          </a:bodyPr>
          <a:lstStyle/>
          <a:p>
            <a:pPr marL="228600" indent="-228600">
              <a:buFontTx/>
              <a:buAutoNum type="arabicParenBoth"/>
            </a:pPr>
            <a:r>
              <a:rPr lang="en-GB" sz="800" dirty="0">
                <a:effectLst/>
              </a:rPr>
              <a:t>Brown, T.B., et al. (2020) Language Models are Few-shot Learners. In: </a:t>
            </a:r>
            <a:r>
              <a:rPr lang="en-GB" sz="800" i="1" dirty="0">
                <a:effectLst/>
              </a:rPr>
              <a:t>Advances in Neural Information Processing Systems</a:t>
            </a:r>
            <a:r>
              <a:rPr lang="en-GB" sz="800" dirty="0">
                <a:effectLst/>
              </a:rPr>
              <a:t> [online]. 2020</a:t>
            </a:r>
          </a:p>
          <a:p>
            <a:pPr marL="228600" indent="-228600">
              <a:buFontTx/>
              <a:buAutoNum type="arabicParenBoth"/>
            </a:pPr>
            <a:r>
              <a:rPr lang="en-GB" sz="800" dirty="0">
                <a:effectLst/>
                <a:hlinkClick r:id="rId3"/>
              </a:rPr>
              <a:t>https://jalammar.github.io/how-gpt3-works-visualizations-animations/</a:t>
            </a:r>
            <a:endParaRPr lang="en-GB" sz="800" dirty="0"/>
          </a:p>
          <a:p>
            <a:pPr marL="228600" indent="-228600">
              <a:buFontTx/>
              <a:buAutoNum type="arabicParenBoth"/>
            </a:pPr>
            <a:endParaRPr lang="en-GB" sz="800" dirty="0">
              <a:effectLst/>
            </a:endParaRPr>
          </a:p>
          <a:p>
            <a:pPr marL="228600" indent="-228600">
              <a:buFontTx/>
              <a:buAutoNum type="arabicParenBoth"/>
            </a:pPr>
            <a:endParaRPr lang="en-GB" sz="800" dirty="0">
              <a:effectLst/>
            </a:endParaRPr>
          </a:p>
          <a:p>
            <a:pPr marL="228600" indent="-228600">
              <a:buAutoNum type="arabicParenBoth"/>
            </a:pPr>
            <a:endParaRPr lang="en-GB" sz="800" dirty="0"/>
          </a:p>
          <a:p>
            <a:pPr marL="228600" indent="-228600">
              <a:buAutoNum type="arabicParenBoth"/>
            </a:pPr>
            <a:endParaRPr lang="en-GB" sz="800" dirty="0"/>
          </a:p>
        </p:txBody>
      </p:sp>
      <p:sp>
        <p:nvSpPr>
          <p:cNvPr id="3" name="TextBox 2">
            <a:extLst>
              <a:ext uri="{FF2B5EF4-FFF2-40B4-BE49-F238E27FC236}">
                <a16:creationId xmlns:a16="http://schemas.microsoft.com/office/drawing/2014/main" id="{30BACD70-2A5C-4423-8112-788B63B40301}"/>
              </a:ext>
            </a:extLst>
          </p:cNvPr>
          <p:cNvSpPr txBox="1"/>
          <p:nvPr/>
        </p:nvSpPr>
        <p:spPr>
          <a:xfrm>
            <a:off x="1261870" y="1536174"/>
            <a:ext cx="5450015" cy="4708981"/>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GPT-3 is trained on a more ‘traditional’ language modelling task, predict the next token given the previous sequence.</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It was trained with 500B+ tokens and contains 175B parameters! But what makes GPT-3 novel (apart from its size) is it’s ability for ‘few shot learning’.</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Similar to T5, GPT-3 accepts example prompts with appropriate outputs. Given just a few examples it is able to learn/adapt to new tasks that it has never seen before, making it much more flexible than other language models which require more data for fine tuning.</a:t>
            </a:r>
            <a:endParaRPr lang="en-GB" dirty="0">
              <a:solidFill>
                <a:srgbClr val="0070C0"/>
              </a:solidFill>
              <a:cs typeface="Arial" panose="020B0604020202020204" pitchFamily="34" charset="0"/>
            </a:endParaRPr>
          </a:p>
        </p:txBody>
      </p:sp>
      <p:pic>
        <p:nvPicPr>
          <p:cNvPr id="5" name="Picture 4" descr="Text&#10;&#10;Description automatically generated">
            <a:extLst>
              <a:ext uri="{FF2B5EF4-FFF2-40B4-BE49-F238E27FC236}">
                <a16:creationId xmlns:a16="http://schemas.microsoft.com/office/drawing/2014/main" id="{60C41CF3-C9C6-ACCB-4CF5-EE731D2918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1883" y="4705247"/>
            <a:ext cx="5307611" cy="1307758"/>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DFF5CA79-3B73-BE8B-71AE-4A9BD30384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54568" y="689927"/>
            <a:ext cx="4222239" cy="3761749"/>
          </a:xfrm>
          <a:prstGeom prst="rect">
            <a:avLst/>
          </a:prstGeom>
        </p:spPr>
      </p:pic>
    </p:spTree>
    <p:extLst>
      <p:ext uri="{BB962C8B-B14F-4D97-AF65-F5344CB8AC3E}">
        <p14:creationId xmlns:p14="http://schemas.microsoft.com/office/powerpoint/2010/main" val="851071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4000" dirty="0">
                <a:solidFill>
                  <a:srgbClr val="000000"/>
                </a:solidFill>
                <a:latin typeface="Arial" panose="020B0604020202020204" pitchFamily="34" charset="0"/>
                <a:cs typeface="Arial" panose="020B0604020202020204" pitchFamily="34" charset="0"/>
              </a:rPr>
              <a:t>Backpropagation Through Time</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1" y="1536174"/>
            <a:ext cx="5058247" cy="4708981"/>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Just like feed forward ANN, for RNN the weights must be updated with respect to the error/loss.</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For RNN this is achieved with the Backpropagation Through Time (BPTT) algorithm.</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The network is ‘unrolled’ and </a:t>
            </a:r>
            <a:r>
              <a:rPr lang="en-GB" sz="2000" dirty="0">
                <a:solidFill>
                  <a:srgbClr val="000000"/>
                </a:solidFill>
                <a:latin typeface="Arial" panose="020B0604020202020204" pitchFamily="34" charset="0"/>
                <a:cs typeface="Arial" panose="020B0604020202020204" pitchFamily="34" charset="0"/>
              </a:rPr>
              <a:t>gradients</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are accumulated for each timestep. Then the network is ‘rolled-up’ and weights are updated.</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Very long sequences result in increasingly small (vanishing) gradients.</a:t>
            </a:r>
          </a:p>
        </p:txBody>
      </p:sp>
      <p:pic>
        <p:nvPicPr>
          <p:cNvPr id="4" name="Picture 3" descr="Diagram, schematic&#10;&#10;Description automatically generated">
            <a:extLst>
              <a:ext uri="{FF2B5EF4-FFF2-40B4-BE49-F238E27FC236}">
                <a16:creationId xmlns:a16="http://schemas.microsoft.com/office/drawing/2014/main" id="{E1BF1640-9493-8C2B-BCE5-4DFDF8DED0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1853" y="2061399"/>
            <a:ext cx="5457292" cy="3679953"/>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45287C0-507E-962A-BDE5-5778D584656A}"/>
                  </a:ext>
                </a:extLst>
              </p:cNvPr>
              <p:cNvSpPr txBox="1"/>
              <p:nvPr/>
            </p:nvSpPr>
            <p:spPr>
              <a:xfrm>
                <a:off x="10930129" y="2557487"/>
                <a:ext cx="434927" cy="5571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E</m:t>
                              </m:r>
                            </m:e>
                            <m:sub>
                              <m:r>
                                <m:rPr>
                                  <m:nor/>
                                </m:rPr>
                                <a:rPr lang="en-GB" sz="1600" b="0" i="0" smtClean="0">
                                  <a:latin typeface="Segoe Print" panose="02000600000000000000" pitchFamily="2" charset="0"/>
                                </a:rPr>
                                <m:t>t</m:t>
                              </m:r>
                            </m:sub>
                          </m:sSub>
                        </m:num>
                        <m:den>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V</m:t>
                              </m:r>
                            </m:e>
                            <m:sub>
                              <m:r>
                                <m:rPr>
                                  <m:nor/>
                                </m:rPr>
                                <a:rPr lang="en-GB" sz="1600" b="0" i="0" smtClean="0">
                                  <a:latin typeface="Segoe Print" panose="02000600000000000000" pitchFamily="2" charset="0"/>
                                </a:rPr>
                                <m:t>t</m:t>
                              </m:r>
                            </m:sub>
                          </m:sSub>
                        </m:den>
                      </m:f>
                    </m:oMath>
                  </m:oMathPara>
                </a14:m>
                <a:endParaRPr lang="en-GB" sz="1600" dirty="0">
                  <a:latin typeface="Segoe Print" panose="02000600000000000000" pitchFamily="2" charset="0"/>
                </a:endParaRPr>
              </a:p>
            </p:txBody>
          </p:sp>
        </mc:Choice>
        <mc:Fallback xmlns="">
          <p:sp>
            <p:nvSpPr>
              <p:cNvPr id="5" name="TextBox 4">
                <a:extLst>
                  <a:ext uri="{FF2B5EF4-FFF2-40B4-BE49-F238E27FC236}">
                    <a16:creationId xmlns:a16="http://schemas.microsoft.com/office/drawing/2014/main" id="{345287C0-507E-962A-BDE5-5778D584656A}"/>
                  </a:ext>
                </a:extLst>
              </p:cNvPr>
              <p:cNvSpPr txBox="1">
                <a:spLocks noRot="1" noChangeAspect="1" noMove="1" noResize="1" noEditPoints="1" noAdjustHandles="1" noChangeArrowheads="1" noChangeShapeType="1" noTextEdit="1"/>
              </p:cNvSpPr>
              <p:nvPr/>
            </p:nvSpPr>
            <p:spPr>
              <a:xfrm>
                <a:off x="10930129" y="2557487"/>
                <a:ext cx="434927" cy="557140"/>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0869835-5B81-3FF8-7A8A-4E6FD381C6A8}"/>
                  </a:ext>
                </a:extLst>
              </p:cNvPr>
              <p:cNvSpPr txBox="1"/>
              <p:nvPr/>
            </p:nvSpPr>
            <p:spPr>
              <a:xfrm>
                <a:off x="10936970" y="4436050"/>
                <a:ext cx="446148" cy="5571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U</m:t>
                              </m:r>
                            </m:e>
                            <m:sub>
                              <m:r>
                                <m:rPr>
                                  <m:nor/>
                                </m:rPr>
                                <a:rPr lang="en-GB" sz="1600" b="0" i="0" smtClean="0">
                                  <a:latin typeface="Segoe Print" panose="02000600000000000000" pitchFamily="2" charset="0"/>
                                </a:rPr>
                                <m:t>t</m:t>
                              </m:r>
                            </m:sub>
                          </m:sSub>
                        </m:num>
                        <m:den>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X</m:t>
                              </m:r>
                            </m:e>
                            <m:sub>
                              <m:r>
                                <m:rPr>
                                  <m:nor/>
                                </m:rPr>
                                <a:rPr lang="en-GB" sz="1600" b="0" i="0" smtClean="0">
                                  <a:latin typeface="Segoe Print" panose="02000600000000000000" pitchFamily="2" charset="0"/>
                                </a:rPr>
                                <m:t>t</m:t>
                              </m:r>
                            </m:sub>
                          </m:sSub>
                        </m:den>
                      </m:f>
                    </m:oMath>
                  </m:oMathPara>
                </a14:m>
                <a:endParaRPr lang="en-GB" sz="1600" dirty="0">
                  <a:latin typeface="Segoe Print" panose="02000600000000000000" pitchFamily="2" charset="0"/>
                </a:endParaRPr>
              </a:p>
            </p:txBody>
          </p:sp>
        </mc:Choice>
        <mc:Fallback xmlns="">
          <p:sp>
            <p:nvSpPr>
              <p:cNvPr id="11" name="TextBox 10">
                <a:extLst>
                  <a:ext uri="{FF2B5EF4-FFF2-40B4-BE49-F238E27FC236}">
                    <a16:creationId xmlns:a16="http://schemas.microsoft.com/office/drawing/2014/main" id="{10869835-5B81-3FF8-7A8A-4E6FD381C6A8}"/>
                  </a:ext>
                </a:extLst>
              </p:cNvPr>
              <p:cNvSpPr txBox="1">
                <a:spLocks noRot="1" noChangeAspect="1" noMove="1" noResize="1" noEditPoints="1" noAdjustHandles="1" noChangeArrowheads="1" noChangeShapeType="1" noTextEdit="1"/>
              </p:cNvSpPr>
              <p:nvPr/>
            </p:nvSpPr>
            <p:spPr>
              <a:xfrm>
                <a:off x="10936970" y="4436050"/>
                <a:ext cx="446148" cy="557140"/>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4E2C877-9E18-B34A-D092-39BC225040B0}"/>
                  </a:ext>
                </a:extLst>
              </p:cNvPr>
              <p:cNvSpPr txBox="1"/>
              <p:nvPr/>
            </p:nvSpPr>
            <p:spPr>
              <a:xfrm>
                <a:off x="11165603" y="3862449"/>
                <a:ext cx="763542" cy="5571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W</m:t>
                              </m:r>
                            </m:e>
                            <m:sub>
                              <m:r>
                                <m:rPr>
                                  <m:nor/>
                                </m:rPr>
                                <a:rPr lang="en-GB" sz="1600" b="0" i="0" smtClean="0">
                                  <a:latin typeface="Segoe Print" panose="02000600000000000000" pitchFamily="2" charset="0"/>
                                </a:rPr>
                                <m:t>t</m:t>
                              </m:r>
                              <m:r>
                                <m:rPr>
                                  <m:nor/>
                                </m:rPr>
                                <a:rPr lang="en-GB" sz="1600" b="0" i="0" smtClean="0">
                                  <a:latin typeface="Segoe Print" panose="02000600000000000000" pitchFamily="2" charset="0"/>
                                </a:rPr>
                                <m:t>+1</m:t>
                              </m:r>
                            </m:sub>
                          </m:sSub>
                        </m:num>
                        <m:den>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W</m:t>
                              </m:r>
                            </m:e>
                            <m:sub>
                              <m:r>
                                <m:rPr>
                                  <m:nor/>
                                </m:rPr>
                                <a:rPr lang="en-GB" sz="1600" b="0" i="0" smtClean="0">
                                  <a:latin typeface="Segoe Print" panose="02000600000000000000" pitchFamily="2" charset="0"/>
                                </a:rPr>
                                <m:t>t</m:t>
                              </m:r>
                            </m:sub>
                          </m:sSub>
                        </m:den>
                      </m:f>
                    </m:oMath>
                  </m:oMathPara>
                </a14:m>
                <a:endParaRPr lang="en-GB" sz="1600" dirty="0">
                  <a:latin typeface="Segoe Print" panose="02000600000000000000" pitchFamily="2" charset="0"/>
                </a:endParaRPr>
              </a:p>
            </p:txBody>
          </p:sp>
        </mc:Choice>
        <mc:Fallback xmlns="">
          <p:sp>
            <p:nvSpPr>
              <p:cNvPr id="12" name="TextBox 11">
                <a:extLst>
                  <a:ext uri="{FF2B5EF4-FFF2-40B4-BE49-F238E27FC236}">
                    <a16:creationId xmlns:a16="http://schemas.microsoft.com/office/drawing/2014/main" id="{44E2C877-9E18-B34A-D092-39BC225040B0}"/>
                  </a:ext>
                </a:extLst>
              </p:cNvPr>
              <p:cNvSpPr txBox="1">
                <a:spLocks noRot="1" noChangeAspect="1" noMove="1" noResize="1" noEditPoints="1" noAdjustHandles="1" noChangeArrowheads="1" noChangeShapeType="1" noTextEdit="1"/>
              </p:cNvSpPr>
              <p:nvPr/>
            </p:nvSpPr>
            <p:spPr>
              <a:xfrm>
                <a:off x="11165603" y="3862449"/>
                <a:ext cx="763542" cy="557140"/>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862CC7-9A8F-DA55-3BF3-0C245AEF7294}"/>
                  </a:ext>
                </a:extLst>
              </p:cNvPr>
              <p:cNvSpPr txBox="1"/>
              <p:nvPr/>
            </p:nvSpPr>
            <p:spPr>
              <a:xfrm>
                <a:off x="9074014" y="2557487"/>
                <a:ext cx="489428" cy="5499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E</m:t>
                              </m:r>
                            </m:e>
                            <m:sub>
                              <m:r>
                                <m:rPr>
                                  <m:nor/>
                                </m:rPr>
                                <a:rPr lang="en-GB" sz="1600" b="0" i="0" smtClean="0">
                                  <a:latin typeface="Segoe Print" panose="02000600000000000000" pitchFamily="2" charset="0"/>
                                </a:rPr>
                                <m:t>2</m:t>
                              </m:r>
                            </m:sub>
                          </m:sSub>
                        </m:num>
                        <m:den>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V</m:t>
                              </m:r>
                            </m:e>
                            <m:sub>
                              <m:r>
                                <m:rPr>
                                  <m:nor/>
                                </m:rPr>
                                <a:rPr lang="en-GB" sz="1600" b="0" i="0" smtClean="0">
                                  <a:latin typeface="Segoe Print" panose="02000600000000000000" pitchFamily="2" charset="0"/>
                                </a:rPr>
                                <m:t>2</m:t>
                              </m:r>
                            </m:sub>
                          </m:sSub>
                        </m:den>
                      </m:f>
                    </m:oMath>
                  </m:oMathPara>
                </a14:m>
                <a:endParaRPr lang="en-GB" sz="1600" dirty="0">
                  <a:latin typeface="Segoe Print" panose="02000600000000000000" pitchFamily="2" charset="0"/>
                </a:endParaRPr>
              </a:p>
            </p:txBody>
          </p:sp>
        </mc:Choice>
        <mc:Fallback xmlns="">
          <p:sp>
            <p:nvSpPr>
              <p:cNvPr id="13" name="TextBox 12">
                <a:extLst>
                  <a:ext uri="{FF2B5EF4-FFF2-40B4-BE49-F238E27FC236}">
                    <a16:creationId xmlns:a16="http://schemas.microsoft.com/office/drawing/2014/main" id="{E3862CC7-9A8F-DA55-3BF3-0C245AEF7294}"/>
                  </a:ext>
                </a:extLst>
              </p:cNvPr>
              <p:cNvSpPr txBox="1">
                <a:spLocks noRot="1" noChangeAspect="1" noMove="1" noResize="1" noEditPoints="1" noAdjustHandles="1" noChangeArrowheads="1" noChangeShapeType="1" noTextEdit="1"/>
              </p:cNvSpPr>
              <p:nvPr/>
            </p:nvSpPr>
            <p:spPr>
              <a:xfrm>
                <a:off x="9074014" y="2557487"/>
                <a:ext cx="489428" cy="549959"/>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906D410-90A7-7A8D-DE1B-991A484E25F1}"/>
                  </a:ext>
                </a:extLst>
              </p:cNvPr>
              <p:cNvSpPr txBox="1"/>
              <p:nvPr/>
            </p:nvSpPr>
            <p:spPr>
              <a:xfrm>
                <a:off x="7242918" y="2550306"/>
                <a:ext cx="489428" cy="5383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E</m:t>
                              </m:r>
                            </m:e>
                            <m:sub>
                              <m:r>
                                <m:rPr>
                                  <m:nor/>
                                </m:rPr>
                                <a:rPr lang="en-GB" sz="1600" b="0" i="0" smtClean="0">
                                  <a:latin typeface="Segoe Print" panose="02000600000000000000" pitchFamily="2" charset="0"/>
                                </a:rPr>
                                <m:t>1</m:t>
                              </m:r>
                            </m:sub>
                          </m:sSub>
                        </m:num>
                        <m:den>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V</m:t>
                              </m:r>
                            </m:e>
                            <m:sub>
                              <m:r>
                                <m:rPr>
                                  <m:nor/>
                                </m:rPr>
                                <a:rPr lang="en-GB" sz="1600" b="0" i="0" smtClean="0">
                                  <a:latin typeface="Segoe Print" panose="02000600000000000000" pitchFamily="2" charset="0"/>
                                </a:rPr>
                                <m:t>1</m:t>
                              </m:r>
                            </m:sub>
                          </m:sSub>
                        </m:den>
                      </m:f>
                    </m:oMath>
                  </m:oMathPara>
                </a14:m>
                <a:endParaRPr lang="en-GB" sz="1600" dirty="0">
                  <a:latin typeface="Segoe Print" panose="02000600000000000000" pitchFamily="2" charset="0"/>
                </a:endParaRPr>
              </a:p>
            </p:txBody>
          </p:sp>
        </mc:Choice>
        <mc:Fallback xmlns="">
          <p:sp>
            <p:nvSpPr>
              <p:cNvPr id="14" name="TextBox 13">
                <a:extLst>
                  <a:ext uri="{FF2B5EF4-FFF2-40B4-BE49-F238E27FC236}">
                    <a16:creationId xmlns:a16="http://schemas.microsoft.com/office/drawing/2014/main" id="{2906D410-90A7-7A8D-DE1B-991A484E25F1}"/>
                  </a:ext>
                </a:extLst>
              </p:cNvPr>
              <p:cNvSpPr txBox="1">
                <a:spLocks noRot="1" noChangeAspect="1" noMove="1" noResize="1" noEditPoints="1" noAdjustHandles="1" noChangeArrowheads="1" noChangeShapeType="1" noTextEdit="1"/>
              </p:cNvSpPr>
              <p:nvPr/>
            </p:nvSpPr>
            <p:spPr>
              <a:xfrm>
                <a:off x="7242918" y="2550306"/>
                <a:ext cx="489428" cy="538353"/>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F4FE33A-5050-0E80-3795-B19AC87873C3}"/>
                  </a:ext>
                </a:extLst>
              </p:cNvPr>
              <p:cNvSpPr txBox="1"/>
              <p:nvPr/>
            </p:nvSpPr>
            <p:spPr>
              <a:xfrm>
                <a:off x="9095654" y="4436050"/>
                <a:ext cx="500650" cy="5535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U</m:t>
                              </m:r>
                            </m:e>
                            <m:sub>
                              <m:r>
                                <m:rPr>
                                  <m:nor/>
                                </m:rPr>
                                <a:rPr lang="en-GB" sz="1600" b="0" i="0" smtClean="0">
                                  <a:latin typeface="Segoe Print" panose="02000600000000000000" pitchFamily="2" charset="0"/>
                                </a:rPr>
                                <m:t>2</m:t>
                              </m:r>
                            </m:sub>
                          </m:sSub>
                        </m:num>
                        <m:den>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X</m:t>
                              </m:r>
                            </m:e>
                            <m:sub>
                              <m:r>
                                <m:rPr>
                                  <m:nor/>
                                </m:rPr>
                                <a:rPr lang="en-GB" sz="1600" b="0" i="0" smtClean="0">
                                  <a:latin typeface="Segoe Print" panose="02000600000000000000" pitchFamily="2" charset="0"/>
                                </a:rPr>
                                <m:t>2</m:t>
                              </m:r>
                            </m:sub>
                          </m:sSub>
                        </m:den>
                      </m:f>
                    </m:oMath>
                  </m:oMathPara>
                </a14:m>
                <a:endParaRPr lang="en-GB" sz="1600" dirty="0">
                  <a:latin typeface="Segoe Print" panose="02000600000000000000" pitchFamily="2" charset="0"/>
                </a:endParaRPr>
              </a:p>
            </p:txBody>
          </p:sp>
        </mc:Choice>
        <mc:Fallback xmlns="">
          <p:sp>
            <p:nvSpPr>
              <p:cNvPr id="15" name="TextBox 14">
                <a:extLst>
                  <a:ext uri="{FF2B5EF4-FFF2-40B4-BE49-F238E27FC236}">
                    <a16:creationId xmlns:a16="http://schemas.microsoft.com/office/drawing/2014/main" id="{9F4FE33A-5050-0E80-3795-B19AC87873C3}"/>
                  </a:ext>
                </a:extLst>
              </p:cNvPr>
              <p:cNvSpPr txBox="1">
                <a:spLocks noRot="1" noChangeAspect="1" noMove="1" noResize="1" noEditPoints="1" noAdjustHandles="1" noChangeArrowheads="1" noChangeShapeType="1" noTextEdit="1"/>
              </p:cNvSpPr>
              <p:nvPr/>
            </p:nvSpPr>
            <p:spPr>
              <a:xfrm>
                <a:off x="9095654" y="4436050"/>
                <a:ext cx="500650" cy="553549"/>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9139855-072C-B088-9D0F-822B3CDF26F5}"/>
                  </a:ext>
                </a:extLst>
              </p:cNvPr>
              <p:cNvSpPr txBox="1"/>
              <p:nvPr/>
            </p:nvSpPr>
            <p:spPr>
              <a:xfrm>
                <a:off x="7214636" y="4436050"/>
                <a:ext cx="500650" cy="5478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U</m:t>
                              </m:r>
                            </m:e>
                            <m:sub>
                              <m:r>
                                <m:rPr>
                                  <m:nor/>
                                </m:rPr>
                                <a:rPr lang="en-GB" sz="1600" b="0" i="0" smtClean="0">
                                  <a:latin typeface="Segoe Print" panose="02000600000000000000" pitchFamily="2" charset="0"/>
                                </a:rPr>
                                <m:t>1</m:t>
                              </m:r>
                            </m:sub>
                          </m:sSub>
                        </m:num>
                        <m:den>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X</m:t>
                              </m:r>
                            </m:e>
                            <m:sub>
                              <m:r>
                                <m:rPr>
                                  <m:nor/>
                                </m:rPr>
                                <a:rPr lang="en-GB" sz="1600" b="0" i="0" smtClean="0">
                                  <a:latin typeface="Segoe Print" panose="02000600000000000000" pitchFamily="2" charset="0"/>
                                </a:rPr>
                                <m:t>1</m:t>
                              </m:r>
                            </m:sub>
                          </m:sSub>
                        </m:den>
                      </m:f>
                    </m:oMath>
                  </m:oMathPara>
                </a14:m>
                <a:endParaRPr lang="en-GB" sz="1600" dirty="0">
                  <a:latin typeface="Segoe Print" panose="02000600000000000000" pitchFamily="2" charset="0"/>
                </a:endParaRPr>
              </a:p>
            </p:txBody>
          </p:sp>
        </mc:Choice>
        <mc:Fallback xmlns="">
          <p:sp>
            <p:nvSpPr>
              <p:cNvPr id="16" name="TextBox 15">
                <a:extLst>
                  <a:ext uri="{FF2B5EF4-FFF2-40B4-BE49-F238E27FC236}">
                    <a16:creationId xmlns:a16="http://schemas.microsoft.com/office/drawing/2014/main" id="{69139855-072C-B088-9D0F-822B3CDF26F5}"/>
                  </a:ext>
                </a:extLst>
              </p:cNvPr>
              <p:cNvSpPr txBox="1">
                <a:spLocks noRot="1" noChangeAspect="1" noMove="1" noResize="1" noEditPoints="1" noAdjustHandles="1" noChangeArrowheads="1" noChangeShapeType="1" noTextEdit="1"/>
              </p:cNvSpPr>
              <p:nvPr/>
            </p:nvSpPr>
            <p:spPr>
              <a:xfrm>
                <a:off x="7214636" y="4436050"/>
                <a:ext cx="500650" cy="547842"/>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1D1C8DB-BC91-D5A2-95BE-84B70432FF8B}"/>
                  </a:ext>
                </a:extLst>
              </p:cNvPr>
              <p:cNvSpPr txBox="1"/>
              <p:nvPr/>
            </p:nvSpPr>
            <p:spPr>
              <a:xfrm>
                <a:off x="9345979" y="3867259"/>
                <a:ext cx="818044" cy="555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W</m:t>
                              </m:r>
                            </m:e>
                            <m:sub>
                              <m:r>
                                <m:rPr>
                                  <m:nor/>
                                </m:rPr>
                                <a:rPr lang="en-GB" sz="1600" b="0" i="0" smtClean="0">
                                  <a:latin typeface="Segoe Print" panose="02000600000000000000" pitchFamily="2" charset="0"/>
                                </a:rPr>
                                <m:t>2+1</m:t>
                              </m:r>
                            </m:sub>
                          </m:sSub>
                        </m:num>
                        <m:den>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W</m:t>
                              </m:r>
                            </m:e>
                            <m:sub>
                              <m:r>
                                <m:rPr>
                                  <m:nor/>
                                </m:rPr>
                                <a:rPr lang="en-GB" sz="1600" b="0" i="0" smtClean="0">
                                  <a:latin typeface="Segoe Print" panose="02000600000000000000" pitchFamily="2" charset="0"/>
                                </a:rPr>
                                <m:t>2</m:t>
                              </m:r>
                            </m:sub>
                          </m:sSub>
                        </m:den>
                      </m:f>
                    </m:oMath>
                  </m:oMathPara>
                </a14:m>
                <a:endParaRPr lang="en-GB" sz="1600" dirty="0">
                  <a:latin typeface="Segoe Print" panose="02000600000000000000" pitchFamily="2" charset="0"/>
                </a:endParaRPr>
              </a:p>
            </p:txBody>
          </p:sp>
        </mc:Choice>
        <mc:Fallback xmlns="">
          <p:sp>
            <p:nvSpPr>
              <p:cNvPr id="17" name="TextBox 16">
                <a:extLst>
                  <a:ext uri="{FF2B5EF4-FFF2-40B4-BE49-F238E27FC236}">
                    <a16:creationId xmlns:a16="http://schemas.microsoft.com/office/drawing/2014/main" id="{41D1C8DB-BC91-D5A2-95BE-84B70432FF8B}"/>
                  </a:ext>
                </a:extLst>
              </p:cNvPr>
              <p:cNvSpPr txBox="1">
                <a:spLocks noRot="1" noChangeAspect="1" noMove="1" noResize="1" noEditPoints="1" noAdjustHandles="1" noChangeArrowheads="1" noChangeShapeType="1" noTextEdit="1"/>
              </p:cNvSpPr>
              <p:nvPr/>
            </p:nvSpPr>
            <p:spPr>
              <a:xfrm>
                <a:off x="9345979" y="3867259"/>
                <a:ext cx="818044" cy="555921"/>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A423C9F-B8EB-D8C0-AE5A-EE2A2B79C577}"/>
                  </a:ext>
                </a:extLst>
              </p:cNvPr>
              <p:cNvSpPr txBox="1"/>
              <p:nvPr/>
            </p:nvSpPr>
            <p:spPr>
              <a:xfrm>
                <a:off x="7464961" y="3866040"/>
                <a:ext cx="550342" cy="5535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W</m:t>
                              </m:r>
                            </m:e>
                            <m:sub>
                              <m:r>
                                <m:rPr>
                                  <m:nor/>
                                </m:rPr>
                                <a:rPr lang="en-GB" sz="1600" b="0" i="0" smtClean="0">
                                  <a:latin typeface="Segoe Print" panose="02000600000000000000" pitchFamily="2" charset="0"/>
                                </a:rPr>
                                <m:t>2</m:t>
                              </m:r>
                            </m:sub>
                          </m:sSub>
                        </m:num>
                        <m:den>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W</m:t>
                              </m:r>
                            </m:e>
                            <m:sub>
                              <m:r>
                                <m:rPr>
                                  <m:nor/>
                                </m:rPr>
                                <a:rPr lang="en-GB" sz="1600" b="0" i="0" smtClean="0">
                                  <a:latin typeface="Segoe Print" panose="02000600000000000000" pitchFamily="2" charset="0"/>
                                </a:rPr>
                                <m:t>1</m:t>
                              </m:r>
                            </m:sub>
                          </m:sSub>
                        </m:den>
                      </m:f>
                    </m:oMath>
                  </m:oMathPara>
                </a14:m>
                <a:endParaRPr lang="en-GB" sz="1600" dirty="0">
                  <a:latin typeface="Segoe Print" panose="02000600000000000000" pitchFamily="2" charset="0"/>
                </a:endParaRPr>
              </a:p>
            </p:txBody>
          </p:sp>
        </mc:Choice>
        <mc:Fallback xmlns="">
          <p:sp>
            <p:nvSpPr>
              <p:cNvPr id="18" name="TextBox 17">
                <a:extLst>
                  <a:ext uri="{FF2B5EF4-FFF2-40B4-BE49-F238E27FC236}">
                    <a16:creationId xmlns:a16="http://schemas.microsoft.com/office/drawing/2014/main" id="{7A423C9F-B8EB-D8C0-AE5A-EE2A2B79C577}"/>
                  </a:ext>
                </a:extLst>
              </p:cNvPr>
              <p:cNvSpPr txBox="1">
                <a:spLocks noRot="1" noChangeAspect="1" noMove="1" noResize="1" noEditPoints="1" noAdjustHandles="1" noChangeArrowheads="1" noChangeShapeType="1" noTextEdit="1"/>
              </p:cNvSpPr>
              <p:nvPr/>
            </p:nvSpPr>
            <p:spPr>
              <a:xfrm>
                <a:off x="7464961" y="3866040"/>
                <a:ext cx="550342" cy="553549"/>
              </a:xfrm>
              <a:prstGeom prst="rect">
                <a:avLst/>
              </a:prstGeom>
              <a:blipFill>
                <a:blip r:embed="rId1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6074536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E2B28-A6F1-4CE1-7E15-3E2C925115E1}"/>
              </a:ext>
            </a:extLst>
          </p:cNvPr>
          <p:cNvSpPr>
            <a:spLocks noGrp="1"/>
          </p:cNvSpPr>
          <p:nvPr>
            <p:ph type="title"/>
          </p:nvPr>
        </p:nvSpPr>
        <p:spPr/>
        <p:txBody>
          <a:bodyPr/>
          <a:lstStyle/>
          <a:p>
            <a:r>
              <a:rPr lang="en-US" dirty="0"/>
              <a:t>GPT-4 (released this week)</a:t>
            </a:r>
          </a:p>
        </p:txBody>
      </p:sp>
      <p:sp>
        <p:nvSpPr>
          <p:cNvPr id="3" name="Content Placeholder 2">
            <a:extLst>
              <a:ext uri="{FF2B5EF4-FFF2-40B4-BE49-F238E27FC236}">
                <a16:creationId xmlns:a16="http://schemas.microsoft.com/office/drawing/2014/main" id="{979BAD1B-B647-408F-A328-DA7B803C2C6D}"/>
              </a:ext>
            </a:extLst>
          </p:cNvPr>
          <p:cNvSpPr>
            <a:spLocks noGrp="1"/>
          </p:cNvSpPr>
          <p:nvPr>
            <p:ph idx="1"/>
          </p:nvPr>
        </p:nvSpPr>
        <p:spPr/>
        <p:txBody>
          <a:bodyPr/>
          <a:lstStyle/>
          <a:p>
            <a:r>
              <a:rPr lang="en-US" dirty="0"/>
              <a:t>Takes multimodal inputs</a:t>
            </a:r>
          </a:p>
          <a:p>
            <a:endParaRPr lang="en-US" dirty="0"/>
          </a:p>
          <a:p>
            <a:r>
              <a:rPr lang="en-US" dirty="0"/>
              <a:t>Can handle sequences of 20,000 words!</a:t>
            </a:r>
          </a:p>
          <a:p>
            <a:r>
              <a:rPr lang="en-US" dirty="0"/>
              <a:t>Which is why it can ‘predict’ an essay or code as a likely next input</a:t>
            </a:r>
          </a:p>
          <a:p>
            <a:r>
              <a:rPr lang="en-US" dirty="0"/>
              <a:t>So its all in the prompts …</a:t>
            </a:r>
          </a:p>
        </p:txBody>
      </p:sp>
    </p:spTree>
    <p:extLst>
      <p:ext uri="{BB962C8B-B14F-4D97-AF65-F5344CB8AC3E}">
        <p14:creationId xmlns:p14="http://schemas.microsoft.com/office/powerpoint/2010/main" val="5814580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318" y="977533"/>
            <a:ext cx="5611008" cy="509658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2413" y="957177"/>
            <a:ext cx="5639587" cy="5306165"/>
          </a:xfrm>
          <a:prstGeom prst="rect">
            <a:avLst/>
          </a:prstGeom>
        </p:spPr>
      </p:pic>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Talking to (GPT-2) Transformers…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2" name="TextBox 11">
            <a:extLst>
              <a:ext uri="{FF2B5EF4-FFF2-40B4-BE49-F238E27FC236}">
                <a16:creationId xmlns:a16="http://schemas.microsoft.com/office/drawing/2014/main" id="{4885FB60-ABFC-4CF5-A4E1-61DB59E4A2C1}"/>
              </a:ext>
            </a:extLst>
          </p:cNvPr>
          <p:cNvSpPr txBox="1"/>
          <p:nvPr/>
        </p:nvSpPr>
        <p:spPr>
          <a:xfrm>
            <a:off x="566732" y="6266192"/>
            <a:ext cx="8967793" cy="338554"/>
          </a:xfrm>
          <a:prstGeom prst="rect">
            <a:avLst/>
          </a:prstGeom>
          <a:noFill/>
        </p:spPr>
        <p:txBody>
          <a:bodyPr wrap="square" rtlCol="0">
            <a:spAutoFit/>
          </a:bodyPr>
          <a:lstStyle/>
          <a:p>
            <a:pPr marL="228600" indent="-228600">
              <a:buAutoNum type="arabicParenBoth"/>
            </a:pPr>
            <a:r>
              <a:rPr lang="en-GB" sz="800" dirty="0">
                <a:hlinkClick r:id="rId5"/>
              </a:rPr>
              <a:t>https://transformer.huggingface.co/</a:t>
            </a:r>
            <a:endParaRPr lang="en-GB" sz="800" dirty="0"/>
          </a:p>
          <a:p>
            <a:pPr marL="228600" indent="-228600">
              <a:buAutoNum type="arabicParenBoth"/>
            </a:pPr>
            <a:r>
              <a:rPr lang="en-GB" sz="800" dirty="0">
                <a:hlinkClick r:id="rId6"/>
              </a:rPr>
              <a:t>https://talktotransformer.com/</a:t>
            </a:r>
            <a:endParaRPr lang="en-GB" sz="800" dirty="0"/>
          </a:p>
        </p:txBody>
      </p:sp>
    </p:spTree>
    <p:extLst>
      <p:ext uri="{BB962C8B-B14F-4D97-AF65-F5344CB8AC3E}">
        <p14:creationId xmlns:p14="http://schemas.microsoft.com/office/powerpoint/2010/main" val="21746891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The Age of Big Transformers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2" name="TextBox 11">
            <a:extLst>
              <a:ext uri="{FF2B5EF4-FFF2-40B4-BE49-F238E27FC236}">
                <a16:creationId xmlns:a16="http://schemas.microsoft.com/office/drawing/2014/main" id="{4885FB60-ABFC-4CF5-A4E1-61DB59E4A2C1}"/>
              </a:ext>
            </a:extLst>
          </p:cNvPr>
          <p:cNvSpPr txBox="1"/>
          <p:nvPr/>
        </p:nvSpPr>
        <p:spPr>
          <a:xfrm>
            <a:off x="566732" y="6266192"/>
            <a:ext cx="8967793" cy="461665"/>
          </a:xfrm>
          <a:prstGeom prst="rect">
            <a:avLst/>
          </a:prstGeom>
          <a:noFill/>
        </p:spPr>
        <p:txBody>
          <a:bodyPr wrap="square" rtlCol="0">
            <a:spAutoFit/>
          </a:bodyPr>
          <a:lstStyle/>
          <a:p>
            <a:pPr marL="228600" indent="-228600">
              <a:buAutoNum type="arabicParenBoth"/>
            </a:pPr>
            <a:r>
              <a:rPr lang="en-GB" sz="800" dirty="0">
                <a:hlinkClick r:id="rId3"/>
              </a:rPr>
              <a:t>https://medium.com/huggingface/distilbert-8cf3380435b5</a:t>
            </a:r>
            <a:endParaRPr lang="en-GB" sz="800" dirty="0"/>
          </a:p>
          <a:p>
            <a:pPr marL="228600" indent="-228600">
              <a:buAutoNum type="arabicParenBoth"/>
            </a:pPr>
            <a:r>
              <a:rPr lang="en-GB" sz="800" dirty="0">
                <a:hlinkClick r:id="rId4"/>
              </a:rPr>
              <a:t>https://transformer.huggingface.co/</a:t>
            </a:r>
            <a:endParaRPr lang="en-GB" sz="800" dirty="0"/>
          </a:p>
          <a:p>
            <a:pPr marL="228600" indent="-228600">
              <a:buAutoNum type="arabicParenBoth"/>
            </a:pPr>
            <a:r>
              <a:rPr lang="en-GB" sz="800" dirty="0">
                <a:hlinkClick r:id="rId5"/>
              </a:rPr>
              <a:t>https://talktotransformer.com/</a:t>
            </a:r>
            <a:endParaRPr lang="en-GB" sz="800" dirty="0"/>
          </a:p>
        </p:txBody>
      </p:sp>
      <p:pic>
        <p:nvPicPr>
          <p:cNvPr id="3" name="Picture 2">
            <a:extLst>
              <a:ext uri="{FF2B5EF4-FFF2-40B4-BE49-F238E27FC236}">
                <a16:creationId xmlns:a16="http://schemas.microsoft.com/office/drawing/2014/main" id="{42CD3402-041D-40B6-98EC-3A4723304D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1262" y="1176076"/>
            <a:ext cx="8506128" cy="5062584"/>
          </a:xfrm>
          <a:prstGeom prst="rect">
            <a:avLst/>
          </a:prstGeom>
        </p:spPr>
      </p:pic>
      <p:sp>
        <p:nvSpPr>
          <p:cNvPr id="2" name="TextBox 1">
            <a:extLst>
              <a:ext uri="{FF2B5EF4-FFF2-40B4-BE49-F238E27FC236}">
                <a16:creationId xmlns:a16="http://schemas.microsoft.com/office/drawing/2014/main" id="{C278CD38-2077-47C5-B7B1-2F49B7F87EE7}"/>
              </a:ext>
            </a:extLst>
          </p:cNvPr>
          <p:cNvSpPr txBox="1"/>
          <p:nvPr/>
        </p:nvSpPr>
        <p:spPr>
          <a:xfrm>
            <a:off x="10122475" y="1093302"/>
            <a:ext cx="96508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dirty="0">
                <a:solidFill>
                  <a:srgbClr val="0070C0"/>
                </a:solidFill>
                <a:cs typeface="Arial"/>
              </a:rPr>
              <a:t>GPT-3 </a:t>
            </a:r>
          </a:p>
          <a:p>
            <a:pPr algn="ctr"/>
            <a:r>
              <a:rPr lang="en-US" sz="1000" dirty="0">
                <a:solidFill>
                  <a:srgbClr val="0070C0"/>
                </a:solidFill>
                <a:cs typeface="Arial"/>
              </a:rPr>
              <a:t>~175 Billion</a:t>
            </a:r>
          </a:p>
        </p:txBody>
      </p:sp>
      <p:sp>
        <p:nvSpPr>
          <p:cNvPr id="7" name="TextBox 6">
            <a:extLst>
              <a:ext uri="{FF2B5EF4-FFF2-40B4-BE49-F238E27FC236}">
                <a16:creationId xmlns:a16="http://schemas.microsoft.com/office/drawing/2014/main" id="{073DF117-4B05-40E9-94FB-ECEB07810B69}"/>
              </a:ext>
            </a:extLst>
          </p:cNvPr>
          <p:cNvSpPr txBox="1"/>
          <p:nvPr/>
        </p:nvSpPr>
        <p:spPr>
          <a:xfrm>
            <a:off x="10865756" y="537646"/>
            <a:ext cx="8686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dirty="0">
                <a:solidFill>
                  <a:srgbClr val="0070C0"/>
                </a:solidFill>
                <a:cs typeface="Arial"/>
              </a:rPr>
              <a:t>Switch</a:t>
            </a:r>
            <a:endParaRPr lang="en-US" sz="1000">
              <a:cs typeface="Arial"/>
            </a:endParaRPr>
          </a:p>
          <a:p>
            <a:pPr algn="ctr"/>
            <a:r>
              <a:rPr lang="en-US" sz="1000" dirty="0">
                <a:solidFill>
                  <a:srgbClr val="0070C0"/>
                </a:solidFill>
                <a:cs typeface="Arial"/>
              </a:rPr>
              <a:t>~1.6 Trillion</a:t>
            </a:r>
          </a:p>
        </p:txBody>
      </p:sp>
      <p:pic>
        <p:nvPicPr>
          <p:cNvPr id="4" name="Picture 4" descr="Logo, company name&#10;&#10;Description automatically generated">
            <a:extLst>
              <a:ext uri="{FF2B5EF4-FFF2-40B4-BE49-F238E27FC236}">
                <a16:creationId xmlns:a16="http://schemas.microsoft.com/office/drawing/2014/main" id="{422F3C2B-A923-42A5-AF57-D89C54701246}"/>
              </a:ext>
            </a:extLst>
          </p:cNvPr>
          <p:cNvPicPr>
            <a:picLocks noChangeAspect="1"/>
          </p:cNvPicPr>
          <p:nvPr/>
        </p:nvPicPr>
        <p:blipFill>
          <a:blip r:embed="rId7"/>
          <a:stretch>
            <a:fillRect/>
          </a:stretch>
        </p:blipFill>
        <p:spPr>
          <a:xfrm>
            <a:off x="10338122" y="694737"/>
            <a:ext cx="534366" cy="366021"/>
          </a:xfrm>
          <a:prstGeom prst="rect">
            <a:avLst/>
          </a:prstGeom>
        </p:spPr>
      </p:pic>
      <p:pic>
        <p:nvPicPr>
          <p:cNvPr id="5" name="Picture 7" descr="Logo&#10;&#10;Description automatically generated">
            <a:extLst>
              <a:ext uri="{FF2B5EF4-FFF2-40B4-BE49-F238E27FC236}">
                <a16:creationId xmlns:a16="http://schemas.microsoft.com/office/drawing/2014/main" id="{26520CC1-5ED9-4A8B-8C2B-0C5F37C00F8B}"/>
              </a:ext>
            </a:extLst>
          </p:cNvPr>
          <p:cNvPicPr>
            <a:picLocks noChangeAspect="1"/>
          </p:cNvPicPr>
          <p:nvPr/>
        </p:nvPicPr>
        <p:blipFill>
          <a:blip r:embed="rId8"/>
          <a:stretch>
            <a:fillRect/>
          </a:stretch>
        </p:blipFill>
        <p:spPr>
          <a:xfrm>
            <a:off x="10781818" y="183415"/>
            <a:ext cx="1035935" cy="549499"/>
          </a:xfrm>
          <a:prstGeom prst="rect">
            <a:avLst/>
          </a:prstGeom>
        </p:spPr>
      </p:pic>
      <p:sp>
        <p:nvSpPr>
          <p:cNvPr id="8" name="Arrow: Up 7">
            <a:extLst>
              <a:ext uri="{FF2B5EF4-FFF2-40B4-BE49-F238E27FC236}">
                <a16:creationId xmlns:a16="http://schemas.microsoft.com/office/drawing/2014/main" id="{1C117C99-F943-419C-80B1-71A8B1F38DB9}"/>
              </a:ext>
            </a:extLst>
          </p:cNvPr>
          <p:cNvSpPr/>
          <p:nvPr/>
        </p:nvSpPr>
        <p:spPr>
          <a:xfrm>
            <a:off x="10539622" y="1500797"/>
            <a:ext cx="135038" cy="212203"/>
          </a:xfrm>
          <a:prstGeom prst="upArrow">
            <a:avLst/>
          </a:prstGeom>
          <a:solidFill>
            <a:srgbClr val="0070C0"/>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Up 10">
            <a:extLst>
              <a:ext uri="{FF2B5EF4-FFF2-40B4-BE49-F238E27FC236}">
                <a16:creationId xmlns:a16="http://schemas.microsoft.com/office/drawing/2014/main" id="{064F3F9D-5116-4F19-97A9-8C8497E1E8BB}"/>
              </a:ext>
            </a:extLst>
          </p:cNvPr>
          <p:cNvSpPr/>
          <p:nvPr/>
        </p:nvSpPr>
        <p:spPr>
          <a:xfrm>
            <a:off x="11234102" y="931708"/>
            <a:ext cx="135038" cy="212203"/>
          </a:xfrm>
          <a:prstGeom prst="upArrow">
            <a:avLst/>
          </a:prstGeom>
          <a:solidFill>
            <a:srgbClr val="0070C0"/>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96507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hart, scatter chart&#10;&#10;Description automatically generated">
            <a:extLst>
              <a:ext uri="{FF2B5EF4-FFF2-40B4-BE49-F238E27FC236}">
                <a16:creationId xmlns:a16="http://schemas.microsoft.com/office/drawing/2014/main" id="{C39E33FD-6E57-7F81-D532-038A2ECA6F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528" y="130143"/>
            <a:ext cx="10538513" cy="6476794"/>
          </a:xfrm>
          <a:prstGeom prst="rect">
            <a:avLst/>
          </a:prstGeom>
        </p:spPr>
      </p:pic>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885FB60-ABFC-4CF5-A4E1-61DB59E4A2C1}"/>
              </a:ext>
            </a:extLst>
          </p:cNvPr>
          <p:cNvSpPr txBox="1"/>
          <p:nvPr/>
        </p:nvSpPr>
        <p:spPr>
          <a:xfrm>
            <a:off x="566732" y="6266192"/>
            <a:ext cx="8967793" cy="461665"/>
          </a:xfrm>
          <a:prstGeom prst="rect">
            <a:avLst/>
          </a:prstGeom>
          <a:noFill/>
        </p:spPr>
        <p:txBody>
          <a:bodyPr wrap="square" rtlCol="0">
            <a:spAutoFit/>
          </a:bodyPr>
          <a:lstStyle/>
          <a:p>
            <a:pPr marL="228600" indent="-228600">
              <a:buAutoNum type="arabicParenBoth"/>
            </a:pPr>
            <a:r>
              <a:rPr lang="en-GB" sz="800" dirty="0">
                <a:hlinkClick r:id="rId4"/>
              </a:rPr>
              <a:t>https://medium.com/huggingface/distilbert-8cf3380435b5</a:t>
            </a:r>
            <a:endParaRPr lang="en-GB" sz="800" dirty="0"/>
          </a:p>
          <a:p>
            <a:pPr marL="228600" indent="-228600">
              <a:buAutoNum type="arabicParenBoth"/>
            </a:pPr>
            <a:r>
              <a:rPr lang="en-GB" sz="800" dirty="0">
                <a:hlinkClick r:id="rId5"/>
              </a:rPr>
              <a:t>https://transformer.huggingface.co/</a:t>
            </a:r>
            <a:endParaRPr lang="en-GB" sz="800" dirty="0"/>
          </a:p>
          <a:p>
            <a:pPr marL="228600" indent="-228600">
              <a:buAutoNum type="arabicParenBoth"/>
            </a:pPr>
            <a:r>
              <a:rPr lang="en-GB" sz="800" dirty="0">
                <a:hlinkClick r:id="rId6"/>
              </a:rPr>
              <a:t>https://talktotransformer.com/</a:t>
            </a:r>
            <a:endParaRPr lang="en-GB" sz="800" dirty="0"/>
          </a:p>
        </p:txBody>
      </p:sp>
    </p:spTree>
    <p:extLst>
      <p:ext uri="{BB962C8B-B14F-4D97-AF65-F5344CB8AC3E}">
        <p14:creationId xmlns:p14="http://schemas.microsoft.com/office/powerpoint/2010/main" val="38297258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288D7A-5152-4420-99A9-13C63A6605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5735" y="1174665"/>
            <a:ext cx="3682865" cy="5093323"/>
          </a:xfrm>
          <a:prstGeom prst="rect">
            <a:avLst/>
          </a:prstGeom>
        </p:spPr>
      </p:pic>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The Age of Big Transformers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 name="TextBox 7">
            <a:extLst>
              <a:ext uri="{FF2B5EF4-FFF2-40B4-BE49-F238E27FC236}">
                <a16:creationId xmlns:a16="http://schemas.microsoft.com/office/drawing/2014/main" id="{22C68490-B94B-46B7-882C-61FAAF4A0C77}"/>
              </a:ext>
            </a:extLst>
          </p:cNvPr>
          <p:cNvSpPr txBox="1"/>
          <p:nvPr/>
        </p:nvSpPr>
        <p:spPr>
          <a:xfrm>
            <a:off x="1261870" y="1536174"/>
            <a:ext cx="6855763" cy="4708981"/>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Clever algorithms, transfer learning and big data have resulted in some impressive results.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They have certainly transformed(!) NLP research in recent years.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Bigger models + more data = better performance?</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marL="342900" lvl="0"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Sometimes, but improvements in algorithm design &gt; parameter scaling.</a:t>
            </a:r>
          </a:p>
          <a:p>
            <a:pPr marL="342900" lvl="0" indent="-342900" defTabSz="457200">
              <a:buFont typeface="Arial" panose="020B0604020202020204" pitchFamily="34" charset="0"/>
              <a:buChar char="•"/>
              <a:defRPr/>
            </a:pPr>
            <a:endParaRPr lang="en-GB" sz="2000" dirty="0">
              <a:solidFill>
                <a:srgbClr val="000000"/>
              </a:solidFill>
              <a:latin typeface="Arial" panose="020B0604020202020204" pitchFamily="34" charset="0"/>
              <a:cs typeface="Arial" panose="020B0604020202020204" pitchFamily="34" charset="0"/>
            </a:endParaRPr>
          </a:p>
          <a:p>
            <a:pPr marL="342900" lvl="0"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Monetary and environmental cost. GPT-3 cost ~$4.6m dollars and took ~350 GPU years!</a:t>
            </a:r>
          </a:p>
          <a:p>
            <a:pPr marL="342900" lvl="0" indent="-342900" defTabSz="457200">
              <a:buFont typeface="Arial" panose="020B0604020202020204" pitchFamily="34" charset="0"/>
              <a:buChar char="•"/>
              <a:defRPr/>
            </a:pPr>
            <a:endParaRPr lang="en-GB" sz="2000" dirty="0">
              <a:solidFill>
                <a:srgbClr val="000000"/>
              </a:solidFill>
              <a:latin typeface="Arial" panose="020B0604020202020204" pitchFamily="34" charset="0"/>
              <a:cs typeface="Arial" panose="020B0604020202020204" pitchFamily="34" charset="0"/>
            </a:endParaRPr>
          </a:p>
          <a:p>
            <a:pPr marL="342900" lvl="0"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Big tech companies have an advantage - the resources.</a:t>
            </a:r>
            <a:endParaRPr lang="en-GB" sz="2000" dirty="0">
              <a:solidFill>
                <a:srgbClr val="0070C0"/>
              </a:solidFill>
              <a:cs typeface="Arial" panose="020B0604020202020204" pitchFamily="34" charset="0"/>
            </a:endParaRPr>
          </a:p>
        </p:txBody>
      </p:sp>
    </p:spTree>
    <p:extLst>
      <p:ext uri="{BB962C8B-B14F-4D97-AF65-F5344CB8AC3E}">
        <p14:creationId xmlns:p14="http://schemas.microsoft.com/office/powerpoint/2010/main" val="14361601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For Next Week</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7396938" cy="34778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Complete final exercise from practical and ensure you are familiar with various RNN configurations and how to implement them in </a:t>
            </a:r>
            <a:r>
              <a:rPr kumimoji="0" lang="en-GB" sz="20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Keras</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Specifically:</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2000" dirty="0">
              <a:solidFill>
                <a:srgbClr val="000000"/>
              </a:solidFill>
              <a:latin typeface="Arial" panose="020B0604020202020204" pitchFamily="34" charset="0"/>
              <a:cs typeface="Arial" panose="020B0604020202020204" pitchFamily="34" charset="0"/>
            </a:endParaRP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lang="en-GB" sz="2000" dirty="0">
                <a:solidFill>
                  <a:srgbClr val="000000"/>
                </a:solidFill>
                <a:latin typeface="Arial" panose="020B0604020202020204" pitchFamily="34" charset="0"/>
                <a:cs typeface="Arial" panose="020B0604020202020204" pitchFamily="34" charset="0"/>
              </a:rPr>
              <a:t>The difference between taking the last hidden state as output, or the output at each timestep and performing dimensionality reduction.</a:t>
            </a: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lang="en-GB" sz="2000" dirty="0">
                <a:solidFill>
                  <a:srgbClr val="000000"/>
                </a:solidFill>
                <a:latin typeface="Arial" panose="020B0604020202020204" pitchFamily="34" charset="0"/>
                <a:cs typeface="Arial" panose="020B0604020202020204" pitchFamily="34" charset="0"/>
              </a:rPr>
              <a:t>Bi-directional and Deep RNN’s.</a:t>
            </a: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lang="en-GB" sz="2000" dirty="0">
                <a:solidFill>
                  <a:srgbClr val="000000"/>
                </a:solidFill>
                <a:latin typeface="Arial" panose="020B0604020202020204" pitchFamily="34" charset="0"/>
                <a:cs typeface="Arial" panose="020B0604020202020204" pitchFamily="34" charset="0"/>
              </a:rPr>
              <a:t>Record and present experimental results using Comet ML.</a:t>
            </a: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0009089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rPr>
              <a:t>For Next Week</a:t>
            </a: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422709" cy="224676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Complete final exercise from the practical and complete the various different sampling methods.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2000" dirty="0">
              <a:solidFill>
                <a:srgbClr val="000000"/>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Optionally, you could modify the code to create a character-based language model, rather than word-based.</a:t>
            </a:r>
          </a:p>
        </p:txBody>
      </p:sp>
    </p:spTree>
    <p:extLst>
      <p:ext uri="{BB962C8B-B14F-4D97-AF65-F5344CB8AC3E}">
        <p14:creationId xmlns:p14="http://schemas.microsoft.com/office/powerpoint/2010/main" val="2343501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4000" dirty="0">
                <a:solidFill>
                  <a:srgbClr val="000000"/>
                </a:solidFill>
                <a:latin typeface="Arial" panose="020B0604020202020204" pitchFamily="34" charset="0"/>
                <a:cs typeface="Arial" panose="020B0604020202020204" pitchFamily="34" charset="0"/>
              </a:rPr>
              <a:t>Backpropagation Through Time</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1" y="1536174"/>
            <a:ext cx="5058247" cy="4401205"/>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each timestep the gradient is calculated for:</a:t>
            </a:r>
          </a:p>
          <a:p>
            <a:pPr marR="0" lvl="0" algn="l" defTabSz="457200" rtl="0" eaLnBrk="1" fontAlgn="auto" latinLnBrk="0" hangingPunct="1">
              <a:lnSpc>
                <a:spcPct val="100000"/>
              </a:lnSpc>
              <a:spcBef>
                <a:spcPts val="0"/>
              </a:spcBef>
              <a:spcAft>
                <a:spcPts val="0"/>
              </a:spcAft>
              <a:buClrTx/>
              <a:buSzTx/>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lang="en-GB" sz="2000" dirty="0">
                <a:solidFill>
                  <a:srgbClr val="000000"/>
                </a:solidFill>
                <a:latin typeface="Arial" panose="020B0604020202020204" pitchFamily="34" charset="0"/>
                <a:cs typeface="Arial" panose="020B0604020202020204" pitchFamily="34" charset="0"/>
              </a:rPr>
              <a:t>Error (E) </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with respect to the output weights (V).</a:t>
            </a: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endParaRPr lang="en-GB" sz="2000" dirty="0">
              <a:solidFill>
                <a:srgbClr val="000000"/>
              </a:solidFill>
              <a:latin typeface="Arial" panose="020B0604020202020204" pitchFamily="34" charset="0"/>
              <a:cs typeface="Arial" panose="020B0604020202020204" pitchFamily="34" charset="0"/>
            </a:endParaRP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lang="en-GB" sz="2000" dirty="0">
                <a:solidFill>
                  <a:srgbClr val="000000"/>
                </a:solidFill>
                <a:latin typeface="Arial" panose="020B0604020202020204" pitchFamily="34" charset="0"/>
                <a:cs typeface="Arial" panose="020B0604020202020204" pitchFamily="34" charset="0"/>
              </a:rPr>
              <a:t>Previous hidden state</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(W</a:t>
            </a:r>
            <a:r>
              <a:rPr kumimoji="0" lang="en-GB" sz="2000" b="0" i="0" u="none" strike="noStrike" kern="1200" cap="none" spc="0" normalizeH="0" baseline="-25000" noProof="0" dirty="0">
                <a:ln>
                  <a:noFill/>
                </a:ln>
                <a:solidFill>
                  <a:srgbClr val="000000"/>
                </a:solidFill>
                <a:effectLst/>
                <a:uLnTx/>
                <a:uFillTx/>
                <a:latin typeface="Arial" panose="020B0604020202020204" pitchFamily="34" charset="0"/>
                <a:ea typeface="+mn-ea"/>
                <a:cs typeface="Arial" panose="020B0604020202020204" pitchFamily="34" charset="0"/>
              </a:rPr>
              <a:t>t-1</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with respect to current hidden state (</a:t>
            </a:r>
            <a:r>
              <a:rPr kumimoji="0" lang="en-GB" sz="20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W</a:t>
            </a:r>
            <a:r>
              <a:rPr kumimoji="0" lang="en-GB" sz="2000" b="0" i="0" u="none" strike="noStrike" kern="1200" cap="none" spc="0" normalizeH="0" baseline="-25000" noProof="0" dirty="0" err="1">
                <a:ln>
                  <a:noFill/>
                </a:ln>
                <a:solidFill>
                  <a:srgbClr val="000000"/>
                </a:solidFill>
                <a:effectLst/>
                <a:uLnTx/>
                <a:uFillTx/>
                <a:latin typeface="Arial" panose="020B0604020202020204" pitchFamily="34" charset="0"/>
                <a:ea typeface="+mn-ea"/>
                <a:cs typeface="Arial" panose="020B0604020202020204" pitchFamily="34" charset="0"/>
              </a:rPr>
              <a:t>t</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endParaRPr lang="en-GB" sz="2000" dirty="0">
              <a:solidFill>
                <a:srgbClr val="000000"/>
              </a:solidFill>
              <a:latin typeface="Arial" panose="020B0604020202020204" pitchFamily="34" charset="0"/>
              <a:cs typeface="Arial" panose="020B0604020202020204" pitchFamily="34" charset="0"/>
            </a:endParaRP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Input weights (U) with respect to input (X).</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Gradients are accumulated and weights updated.</a:t>
            </a:r>
          </a:p>
        </p:txBody>
      </p:sp>
      <p:pic>
        <p:nvPicPr>
          <p:cNvPr id="4" name="Picture 3" descr="Diagram, schematic&#10;&#10;Description automatically generated">
            <a:extLst>
              <a:ext uri="{FF2B5EF4-FFF2-40B4-BE49-F238E27FC236}">
                <a16:creationId xmlns:a16="http://schemas.microsoft.com/office/drawing/2014/main" id="{E1BF1640-9493-8C2B-BCE5-4DFDF8DED0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1853" y="2061399"/>
            <a:ext cx="5457292" cy="3679953"/>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45287C0-507E-962A-BDE5-5778D584656A}"/>
                  </a:ext>
                </a:extLst>
              </p:cNvPr>
              <p:cNvSpPr txBox="1"/>
              <p:nvPr/>
            </p:nvSpPr>
            <p:spPr>
              <a:xfrm>
                <a:off x="10930129" y="2557487"/>
                <a:ext cx="434927" cy="5571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E</m:t>
                              </m:r>
                            </m:e>
                            <m:sub>
                              <m:r>
                                <m:rPr>
                                  <m:nor/>
                                </m:rPr>
                                <a:rPr lang="en-GB" sz="1600" b="0" i="0" smtClean="0">
                                  <a:latin typeface="Segoe Print" panose="02000600000000000000" pitchFamily="2" charset="0"/>
                                </a:rPr>
                                <m:t>t</m:t>
                              </m:r>
                            </m:sub>
                          </m:sSub>
                        </m:num>
                        <m:den>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V</m:t>
                              </m:r>
                            </m:e>
                            <m:sub>
                              <m:r>
                                <m:rPr>
                                  <m:nor/>
                                </m:rPr>
                                <a:rPr lang="en-GB" sz="1600" b="0" i="0" smtClean="0">
                                  <a:latin typeface="Segoe Print" panose="02000600000000000000" pitchFamily="2" charset="0"/>
                                </a:rPr>
                                <m:t>t</m:t>
                              </m:r>
                            </m:sub>
                          </m:sSub>
                        </m:den>
                      </m:f>
                    </m:oMath>
                  </m:oMathPara>
                </a14:m>
                <a:endParaRPr lang="en-GB" sz="1600" dirty="0">
                  <a:latin typeface="Segoe Print" panose="02000600000000000000" pitchFamily="2" charset="0"/>
                </a:endParaRPr>
              </a:p>
            </p:txBody>
          </p:sp>
        </mc:Choice>
        <mc:Fallback xmlns="">
          <p:sp>
            <p:nvSpPr>
              <p:cNvPr id="5" name="TextBox 4">
                <a:extLst>
                  <a:ext uri="{FF2B5EF4-FFF2-40B4-BE49-F238E27FC236}">
                    <a16:creationId xmlns:a16="http://schemas.microsoft.com/office/drawing/2014/main" id="{345287C0-507E-962A-BDE5-5778D584656A}"/>
                  </a:ext>
                </a:extLst>
              </p:cNvPr>
              <p:cNvSpPr txBox="1">
                <a:spLocks noRot="1" noChangeAspect="1" noMove="1" noResize="1" noEditPoints="1" noAdjustHandles="1" noChangeArrowheads="1" noChangeShapeType="1" noTextEdit="1"/>
              </p:cNvSpPr>
              <p:nvPr/>
            </p:nvSpPr>
            <p:spPr>
              <a:xfrm>
                <a:off x="10930129" y="2557487"/>
                <a:ext cx="434927" cy="557140"/>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0869835-5B81-3FF8-7A8A-4E6FD381C6A8}"/>
                  </a:ext>
                </a:extLst>
              </p:cNvPr>
              <p:cNvSpPr txBox="1"/>
              <p:nvPr/>
            </p:nvSpPr>
            <p:spPr>
              <a:xfrm>
                <a:off x="10936970" y="4436050"/>
                <a:ext cx="446148" cy="5571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U</m:t>
                              </m:r>
                            </m:e>
                            <m:sub>
                              <m:r>
                                <m:rPr>
                                  <m:nor/>
                                </m:rPr>
                                <a:rPr lang="en-GB" sz="1600" b="0" i="0" smtClean="0">
                                  <a:latin typeface="Segoe Print" panose="02000600000000000000" pitchFamily="2" charset="0"/>
                                </a:rPr>
                                <m:t>t</m:t>
                              </m:r>
                            </m:sub>
                          </m:sSub>
                        </m:num>
                        <m:den>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X</m:t>
                              </m:r>
                            </m:e>
                            <m:sub>
                              <m:r>
                                <m:rPr>
                                  <m:nor/>
                                </m:rPr>
                                <a:rPr lang="en-GB" sz="1600" b="0" i="0" smtClean="0">
                                  <a:latin typeface="Segoe Print" panose="02000600000000000000" pitchFamily="2" charset="0"/>
                                </a:rPr>
                                <m:t>t</m:t>
                              </m:r>
                            </m:sub>
                          </m:sSub>
                        </m:den>
                      </m:f>
                    </m:oMath>
                  </m:oMathPara>
                </a14:m>
                <a:endParaRPr lang="en-GB" sz="1600" dirty="0">
                  <a:latin typeface="Segoe Print" panose="02000600000000000000" pitchFamily="2" charset="0"/>
                </a:endParaRPr>
              </a:p>
            </p:txBody>
          </p:sp>
        </mc:Choice>
        <mc:Fallback xmlns="">
          <p:sp>
            <p:nvSpPr>
              <p:cNvPr id="11" name="TextBox 10">
                <a:extLst>
                  <a:ext uri="{FF2B5EF4-FFF2-40B4-BE49-F238E27FC236}">
                    <a16:creationId xmlns:a16="http://schemas.microsoft.com/office/drawing/2014/main" id="{10869835-5B81-3FF8-7A8A-4E6FD381C6A8}"/>
                  </a:ext>
                </a:extLst>
              </p:cNvPr>
              <p:cNvSpPr txBox="1">
                <a:spLocks noRot="1" noChangeAspect="1" noMove="1" noResize="1" noEditPoints="1" noAdjustHandles="1" noChangeArrowheads="1" noChangeShapeType="1" noTextEdit="1"/>
              </p:cNvSpPr>
              <p:nvPr/>
            </p:nvSpPr>
            <p:spPr>
              <a:xfrm>
                <a:off x="10936970" y="4436050"/>
                <a:ext cx="446148" cy="557140"/>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4E2C877-9E18-B34A-D092-39BC225040B0}"/>
                  </a:ext>
                </a:extLst>
              </p:cNvPr>
              <p:cNvSpPr txBox="1"/>
              <p:nvPr/>
            </p:nvSpPr>
            <p:spPr>
              <a:xfrm>
                <a:off x="11165603" y="3862449"/>
                <a:ext cx="763542" cy="5571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W</m:t>
                              </m:r>
                            </m:e>
                            <m:sub>
                              <m:r>
                                <m:rPr>
                                  <m:nor/>
                                </m:rPr>
                                <a:rPr lang="en-GB" sz="1600" b="0" i="0" smtClean="0">
                                  <a:latin typeface="Segoe Print" panose="02000600000000000000" pitchFamily="2" charset="0"/>
                                </a:rPr>
                                <m:t>t</m:t>
                              </m:r>
                              <m:r>
                                <m:rPr>
                                  <m:nor/>
                                </m:rPr>
                                <a:rPr lang="en-GB" sz="1600" b="0" i="0" smtClean="0">
                                  <a:latin typeface="Segoe Print" panose="02000600000000000000" pitchFamily="2" charset="0"/>
                                </a:rPr>
                                <m:t>+1</m:t>
                              </m:r>
                            </m:sub>
                          </m:sSub>
                        </m:num>
                        <m:den>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W</m:t>
                              </m:r>
                            </m:e>
                            <m:sub>
                              <m:r>
                                <m:rPr>
                                  <m:nor/>
                                </m:rPr>
                                <a:rPr lang="en-GB" sz="1600" b="0" i="0" smtClean="0">
                                  <a:latin typeface="Segoe Print" panose="02000600000000000000" pitchFamily="2" charset="0"/>
                                </a:rPr>
                                <m:t>t</m:t>
                              </m:r>
                            </m:sub>
                          </m:sSub>
                        </m:den>
                      </m:f>
                    </m:oMath>
                  </m:oMathPara>
                </a14:m>
                <a:endParaRPr lang="en-GB" sz="1600" dirty="0">
                  <a:latin typeface="Segoe Print" panose="02000600000000000000" pitchFamily="2" charset="0"/>
                </a:endParaRPr>
              </a:p>
            </p:txBody>
          </p:sp>
        </mc:Choice>
        <mc:Fallback xmlns="">
          <p:sp>
            <p:nvSpPr>
              <p:cNvPr id="12" name="TextBox 11">
                <a:extLst>
                  <a:ext uri="{FF2B5EF4-FFF2-40B4-BE49-F238E27FC236}">
                    <a16:creationId xmlns:a16="http://schemas.microsoft.com/office/drawing/2014/main" id="{44E2C877-9E18-B34A-D092-39BC225040B0}"/>
                  </a:ext>
                </a:extLst>
              </p:cNvPr>
              <p:cNvSpPr txBox="1">
                <a:spLocks noRot="1" noChangeAspect="1" noMove="1" noResize="1" noEditPoints="1" noAdjustHandles="1" noChangeArrowheads="1" noChangeShapeType="1" noTextEdit="1"/>
              </p:cNvSpPr>
              <p:nvPr/>
            </p:nvSpPr>
            <p:spPr>
              <a:xfrm>
                <a:off x="11165603" y="3862449"/>
                <a:ext cx="763542" cy="557140"/>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862CC7-9A8F-DA55-3BF3-0C245AEF7294}"/>
                  </a:ext>
                </a:extLst>
              </p:cNvPr>
              <p:cNvSpPr txBox="1"/>
              <p:nvPr/>
            </p:nvSpPr>
            <p:spPr>
              <a:xfrm>
                <a:off x="9074014" y="2557487"/>
                <a:ext cx="489428" cy="5499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E</m:t>
                              </m:r>
                            </m:e>
                            <m:sub>
                              <m:r>
                                <m:rPr>
                                  <m:nor/>
                                </m:rPr>
                                <a:rPr lang="en-GB" sz="1600" b="0" i="0" smtClean="0">
                                  <a:latin typeface="Segoe Print" panose="02000600000000000000" pitchFamily="2" charset="0"/>
                                </a:rPr>
                                <m:t>2</m:t>
                              </m:r>
                            </m:sub>
                          </m:sSub>
                        </m:num>
                        <m:den>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V</m:t>
                              </m:r>
                            </m:e>
                            <m:sub>
                              <m:r>
                                <m:rPr>
                                  <m:nor/>
                                </m:rPr>
                                <a:rPr lang="en-GB" sz="1600" b="0" i="0" smtClean="0">
                                  <a:latin typeface="Segoe Print" panose="02000600000000000000" pitchFamily="2" charset="0"/>
                                </a:rPr>
                                <m:t>2</m:t>
                              </m:r>
                            </m:sub>
                          </m:sSub>
                        </m:den>
                      </m:f>
                    </m:oMath>
                  </m:oMathPara>
                </a14:m>
                <a:endParaRPr lang="en-GB" sz="1600" dirty="0">
                  <a:latin typeface="Segoe Print" panose="02000600000000000000" pitchFamily="2" charset="0"/>
                </a:endParaRPr>
              </a:p>
            </p:txBody>
          </p:sp>
        </mc:Choice>
        <mc:Fallback xmlns="">
          <p:sp>
            <p:nvSpPr>
              <p:cNvPr id="13" name="TextBox 12">
                <a:extLst>
                  <a:ext uri="{FF2B5EF4-FFF2-40B4-BE49-F238E27FC236}">
                    <a16:creationId xmlns:a16="http://schemas.microsoft.com/office/drawing/2014/main" id="{E3862CC7-9A8F-DA55-3BF3-0C245AEF7294}"/>
                  </a:ext>
                </a:extLst>
              </p:cNvPr>
              <p:cNvSpPr txBox="1">
                <a:spLocks noRot="1" noChangeAspect="1" noMove="1" noResize="1" noEditPoints="1" noAdjustHandles="1" noChangeArrowheads="1" noChangeShapeType="1" noTextEdit="1"/>
              </p:cNvSpPr>
              <p:nvPr/>
            </p:nvSpPr>
            <p:spPr>
              <a:xfrm>
                <a:off x="9074014" y="2557487"/>
                <a:ext cx="489428" cy="549959"/>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906D410-90A7-7A8D-DE1B-991A484E25F1}"/>
                  </a:ext>
                </a:extLst>
              </p:cNvPr>
              <p:cNvSpPr txBox="1"/>
              <p:nvPr/>
            </p:nvSpPr>
            <p:spPr>
              <a:xfrm>
                <a:off x="7242918" y="2550306"/>
                <a:ext cx="489428" cy="5383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E</m:t>
                              </m:r>
                            </m:e>
                            <m:sub>
                              <m:r>
                                <m:rPr>
                                  <m:nor/>
                                </m:rPr>
                                <a:rPr lang="en-GB" sz="1600" b="0" i="0" smtClean="0">
                                  <a:latin typeface="Segoe Print" panose="02000600000000000000" pitchFamily="2" charset="0"/>
                                </a:rPr>
                                <m:t>1</m:t>
                              </m:r>
                            </m:sub>
                          </m:sSub>
                        </m:num>
                        <m:den>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V</m:t>
                              </m:r>
                            </m:e>
                            <m:sub>
                              <m:r>
                                <m:rPr>
                                  <m:nor/>
                                </m:rPr>
                                <a:rPr lang="en-GB" sz="1600" b="0" i="0" smtClean="0">
                                  <a:latin typeface="Segoe Print" panose="02000600000000000000" pitchFamily="2" charset="0"/>
                                </a:rPr>
                                <m:t>1</m:t>
                              </m:r>
                            </m:sub>
                          </m:sSub>
                        </m:den>
                      </m:f>
                    </m:oMath>
                  </m:oMathPara>
                </a14:m>
                <a:endParaRPr lang="en-GB" sz="1600" dirty="0">
                  <a:latin typeface="Segoe Print" panose="02000600000000000000" pitchFamily="2" charset="0"/>
                </a:endParaRPr>
              </a:p>
            </p:txBody>
          </p:sp>
        </mc:Choice>
        <mc:Fallback xmlns="">
          <p:sp>
            <p:nvSpPr>
              <p:cNvPr id="14" name="TextBox 13">
                <a:extLst>
                  <a:ext uri="{FF2B5EF4-FFF2-40B4-BE49-F238E27FC236}">
                    <a16:creationId xmlns:a16="http://schemas.microsoft.com/office/drawing/2014/main" id="{2906D410-90A7-7A8D-DE1B-991A484E25F1}"/>
                  </a:ext>
                </a:extLst>
              </p:cNvPr>
              <p:cNvSpPr txBox="1">
                <a:spLocks noRot="1" noChangeAspect="1" noMove="1" noResize="1" noEditPoints="1" noAdjustHandles="1" noChangeArrowheads="1" noChangeShapeType="1" noTextEdit="1"/>
              </p:cNvSpPr>
              <p:nvPr/>
            </p:nvSpPr>
            <p:spPr>
              <a:xfrm>
                <a:off x="7242918" y="2550306"/>
                <a:ext cx="489428" cy="538353"/>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F4FE33A-5050-0E80-3795-B19AC87873C3}"/>
                  </a:ext>
                </a:extLst>
              </p:cNvPr>
              <p:cNvSpPr txBox="1"/>
              <p:nvPr/>
            </p:nvSpPr>
            <p:spPr>
              <a:xfrm>
                <a:off x="9095654" y="4436050"/>
                <a:ext cx="500650" cy="5535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U</m:t>
                              </m:r>
                            </m:e>
                            <m:sub>
                              <m:r>
                                <m:rPr>
                                  <m:nor/>
                                </m:rPr>
                                <a:rPr lang="en-GB" sz="1600" b="0" i="0" smtClean="0">
                                  <a:latin typeface="Segoe Print" panose="02000600000000000000" pitchFamily="2" charset="0"/>
                                </a:rPr>
                                <m:t>2</m:t>
                              </m:r>
                            </m:sub>
                          </m:sSub>
                        </m:num>
                        <m:den>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X</m:t>
                              </m:r>
                            </m:e>
                            <m:sub>
                              <m:r>
                                <m:rPr>
                                  <m:nor/>
                                </m:rPr>
                                <a:rPr lang="en-GB" sz="1600" b="0" i="0" smtClean="0">
                                  <a:latin typeface="Segoe Print" panose="02000600000000000000" pitchFamily="2" charset="0"/>
                                </a:rPr>
                                <m:t>2</m:t>
                              </m:r>
                            </m:sub>
                          </m:sSub>
                        </m:den>
                      </m:f>
                    </m:oMath>
                  </m:oMathPara>
                </a14:m>
                <a:endParaRPr lang="en-GB" sz="1600" dirty="0">
                  <a:latin typeface="Segoe Print" panose="02000600000000000000" pitchFamily="2" charset="0"/>
                </a:endParaRPr>
              </a:p>
            </p:txBody>
          </p:sp>
        </mc:Choice>
        <mc:Fallback xmlns="">
          <p:sp>
            <p:nvSpPr>
              <p:cNvPr id="15" name="TextBox 14">
                <a:extLst>
                  <a:ext uri="{FF2B5EF4-FFF2-40B4-BE49-F238E27FC236}">
                    <a16:creationId xmlns:a16="http://schemas.microsoft.com/office/drawing/2014/main" id="{9F4FE33A-5050-0E80-3795-B19AC87873C3}"/>
                  </a:ext>
                </a:extLst>
              </p:cNvPr>
              <p:cNvSpPr txBox="1">
                <a:spLocks noRot="1" noChangeAspect="1" noMove="1" noResize="1" noEditPoints="1" noAdjustHandles="1" noChangeArrowheads="1" noChangeShapeType="1" noTextEdit="1"/>
              </p:cNvSpPr>
              <p:nvPr/>
            </p:nvSpPr>
            <p:spPr>
              <a:xfrm>
                <a:off x="9095654" y="4436050"/>
                <a:ext cx="500650" cy="553549"/>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9139855-072C-B088-9D0F-822B3CDF26F5}"/>
                  </a:ext>
                </a:extLst>
              </p:cNvPr>
              <p:cNvSpPr txBox="1"/>
              <p:nvPr/>
            </p:nvSpPr>
            <p:spPr>
              <a:xfrm>
                <a:off x="7214636" y="4436050"/>
                <a:ext cx="500650" cy="5478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U</m:t>
                              </m:r>
                            </m:e>
                            <m:sub>
                              <m:r>
                                <m:rPr>
                                  <m:nor/>
                                </m:rPr>
                                <a:rPr lang="en-GB" sz="1600" b="0" i="0" smtClean="0">
                                  <a:latin typeface="Segoe Print" panose="02000600000000000000" pitchFamily="2" charset="0"/>
                                </a:rPr>
                                <m:t>1</m:t>
                              </m:r>
                            </m:sub>
                          </m:sSub>
                        </m:num>
                        <m:den>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X</m:t>
                              </m:r>
                            </m:e>
                            <m:sub>
                              <m:r>
                                <m:rPr>
                                  <m:nor/>
                                </m:rPr>
                                <a:rPr lang="en-GB" sz="1600" b="0" i="0" smtClean="0">
                                  <a:latin typeface="Segoe Print" panose="02000600000000000000" pitchFamily="2" charset="0"/>
                                </a:rPr>
                                <m:t>1</m:t>
                              </m:r>
                            </m:sub>
                          </m:sSub>
                        </m:den>
                      </m:f>
                    </m:oMath>
                  </m:oMathPara>
                </a14:m>
                <a:endParaRPr lang="en-GB" sz="1600" dirty="0">
                  <a:latin typeface="Segoe Print" panose="02000600000000000000" pitchFamily="2" charset="0"/>
                </a:endParaRPr>
              </a:p>
            </p:txBody>
          </p:sp>
        </mc:Choice>
        <mc:Fallback xmlns="">
          <p:sp>
            <p:nvSpPr>
              <p:cNvPr id="16" name="TextBox 15">
                <a:extLst>
                  <a:ext uri="{FF2B5EF4-FFF2-40B4-BE49-F238E27FC236}">
                    <a16:creationId xmlns:a16="http://schemas.microsoft.com/office/drawing/2014/main" id="{69139855-072C-B088-9D0F-822B3CDF26F5}"/>
                  </a:ext>
                </a:extLst>
              </p:cNvPr>
              <p:cNvSpPr txBox="1">
                <a:spLocks noRot="1" noChangeAspect="1" noMove="1" noResize="1" noEditPoints="1" noAdjustHandles="1" noChangeArrowheads="1" noChangeShapeType="1" noTextEdit="1"/>
              </p:cNvSpPr>
              <p:nvPr/>
            </p:nvSpPr>
            <p:spPr>
              <a:xfrm>
                <a:off x="7214636" y="4436050"/>
                <a:ext cx="500650" cy="547842"/>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1D1C8DB-BC91-D5A2-95BE-84B70432FF8B}"/>
                  </a:ext>
                </a:extLst>
              </p:cNvPr>
              <p:cNvSpPr txBox="1"/>
              <p:nvPr/>
            </p:nvSpPr>
            <p:spPr>
              <a:xfrm>
                <a:off x="9345979" y="3867259"/>
                <a:ext cx="818044" cy="555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W</m:t>
                              </m:r>
                            </m:e>
                            <m:sub>
                              <m:r>
                                <m:rPr>
                                  <m:nor/>
                                </m:rPr>
                                <a:rPr lang="en-GB" sz="1600" b="0" i="0" smtClean="0">
                                  <a:latin typeface="Segoe Print" panose="02000600000000000000" pitchFamily="2" charset="0"/>
                                </a:rPr>
                                <m:t>2+1</m:t>
                              </m:r>
                            </m:sub>
                          </m:sSub>
                        </m:num>
                        <m:den>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W</m:t>
                              </m:r>
                            </m:e>
                            <m:sub>
                              <m:r>
                                <m:rPr>
                                  <m:nor/>
                                </m:rPr>
                                <a:rPr lang="en-GB" sz="1600" b="0" i="0" smtClean="0">
                                  <a:latin typeface="Segoe Print" panose="02000600000000000000" pitchFamily="2" charset="0"/>
                                </a:rPr>
                                <m:t>2</m:t>
                              </m:r>
                            </m:sub>
                          </m:sSub>
                        </m:den>
                      </m:f>
                    </m:oMath>
                  </m:oMathPara>
                </a14:m>
                <a:endParaRPr lang="en-GB" sz="1600" dirty="0">
                  <a:latin typeface="Segoe Print" panose="02000600000000000000" pitchFamily="2" charset="0"/>
                </a:endParaRPr>
              </a:p>
            </p:txBody>
          </p:sp>
        </mc:Choice>
        <mc:Fallback xmlns="">
          <p:sp>
            <p:nvSpPr>
              <p:cNvPr id="17" name="TextBox 16">
                <a:extLst>
                  <a:ext uri="{FF2B5EF4-FFF2-40B4-BE49-F238E27FC236}">
                    <a16:creationId xmlns:a16="http://schemas.microsoft.com/office/drawing/2014/main" id="{41D1C8DB-BC91-D5A2-95BE-84B70432FF8B}"/>
                  </a:ext>
                </a:extLst>
              </p:cNvPr>
              <p:cNvSpPr txBox="1">
                <a:spLocks noRot="1" noChangeAspect="1" noMove="1" noResize="1" noEditPoints="1" noAdjustHandles="1" noChangeArrowheads="1" noChangeShapeType="1" noTextEdit="1"/>
              </p:cNvSpPr>
              <p:nvPr/>
            </p:nvSpPr>
            <p:spPr>
              <a:xfrm>
                <a:off x="9345979" y="3867259"/>
                <a:ext cx="818044" cy="555921"/>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A423C9F-B8EB-D8C0-AE5A-EE2A2B79C577}"/>
                  </a:ext>
                </a:extLst>
              </p:cNvPr>
              <p:cNvSpPr txBox="1"/>
              <p:nvPr/>
            </p:nvSpPr>
            <p:spPr>
              <a:xfrm>
                <a:off x="7464961" y="3866040"/>
                <a:ext cx="550342" cy="5535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W</m:t>
                              </m:r>
                            </m:e>
                            <m:sub>
                              <m:r>
                                <m:rPr>
                                  <m:nor/>
                                </m:rPr>
                                <a:rPr lang="en-GB" sz="1600" b="0" i="0" smtClean="0">
                                  <a:latin typeface="Segoe Print" panose="02000600000000000000" pitchFamily="2" charset="0"/>
                                </a:rPr>
                                <m:t>2</m:t>
                              </m:r>
                            </m:sub>
                          </m:sSub>
                        </m:num>
                        <m:den>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W</m:t>
                              </m:r>
                            </m:e>
                            <m:sub>
                              <m:r>
                                <m:rPr>
                                  <m:nor/>
                                </m:rPr>
                                <a:rPr lang="en-GB" sz="1600" b="0" i="0" smtClean="0">
                                  <a:latin typeface="Segoe Print" panose="02000600000000000000" pitchFamily="2" charset="0"/>
                                </a:rPr>
                                <m:t>1</m:t>
                              </m:r>
                            </m:sub>
                          </m:sSub>
                        </m:den>
                      </m:f>
                    </m:oMath>
                  </m:oMathPara>
                </a14:m>
                <a:endParaRPr lang="en-GB" sz="1600" dirty="0">
                  <a:latin typeface="Segoe Print" panose="02000600000000000000" pitchFamily="2" charset="0"/>
                </a:endParaRPr>
              </a:p>
            </p:txBody>
          </p:sp>
        </mc:Choice>
        <mc:Fallback xmlns="">
          <p:sp>
            <p:nvSpPr>
              <p:cNvPr id="18" name="TextBox 17">
                <a:extLst>
                  <a:ext uri="{FF2B5EF4-FFF2-40B4-BE49-F238E27FC236}">
                    <a16:creationId xmlns:a16="http://schemas.microsoft.com/office/drawing/2014/main" id="{7A423C9F-B8EB-D8C0-AE5A-EE2A2B79C577}"/>
                  </a:ext>
                </a:extLst>
              </p:cNvPr>
              <p:cNvSpPr txBox="1">
                <a:spLocks noRot="1" noChangeAspect="1" noMove="1" noResize="1" noEditPoints="1" noAdjustHandles="1" noChangeArrowheads="1" noChangeShapeType="1" noTextEdit="1"/>
              </p:cNvSpPr>
              <p:nvPr/>
            </p:nvSpPr>
            <p:spPr>
              <a:xfrm>
                <a:off x="7464961" y="3866040"/>
                <a:ext cx="550342" cy="553549"/>
              </a:xfrm>
              <a:prstGeom prst="rect">
                <a:avLst/>
              </a:prstGeom>
              <a:blipFill>
                <a:blip r:embed="rId1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3208269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1360</TotalTime>
  <Words>7718</Words>
  <Application>Microsoft Macintosh PowerPoint</Application>
  <PresentationFormat>Widescreen</PresentationFormat>
  <Paragraphs>941</Paragraphs>
  <Slides>86</Slides>
  <Notes>80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86</vt:i4>
      </vt:variant>
    </vt:vector>
  </HeadingPairs>
  <TitlesOfParts>
    <vt:vector size="93" baseType="lpstr">
      <vt:lpstr>Arial</vt:lpstr>
      <vt:lpstr>Calibri</vt:lpstr>
      <vt:lpstr>Calibri Light</vt:lpstr>
      <vt:lpstr>Cambria Math</vt:lpstr>
      <vt:lpstr>Consolas</vt:lpstr>
      <vt:lpstr>Segoe Print</vt:lpstr>
      <vt:lpstr>Office Theme</vt:lpstr>
      <vt:lpstr>Natural Language Processing</vt:lpstr>
      <vt:lpstr>PowerPoint Presentation</vt:lpstr>
      <vt:lpstr>Recurrent Neural Networks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Early model with simple Bayesian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Good explainer … issues from 4:37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PowerPoint Presentation</vt:lpstr>
      <vt:lpstr>PowerPoint Presentation</vt:lpstr>
      <vt:lpstr>PowerPoint Presentation</vt:lpstr>
      <vt:lpstr>Back to the story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GPT-4 (released this week)</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Processing</dc:title>
  <dc:creator>Jim Smith</dc:creator>
  <cp:lastModifiedBy>Jim Smith</cp:lastModifiedBy>
  <cp:revision>4</cp:revision>
  <dcterms:created xsi:type="dcterms:W3CDTF">2023-03-15T15:17:13Z</dcterms:created>
  <dcterms:modified xsi:type="dcterms:W3CDTF">2023-03-16T13:58:12Z</dcterms:modified>
</cp:coreProperties>
</file>